
<file path=[Content_Types].xml><?xml version="1.0" encoding="utf-8"?>
<Types xmlns="http://schemas.openxmlformats.org/package/2006/content-types">
  <Default Extension="wdp" ContentType="image/vnd.ms-photo"/>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50"/>
  </p:handoutMasterIdLst>
  <p:sldIdLst>
    <p:sldId id="257" r:id="rId5"/>
    <p:sldId id="856" r:id="rId7"/>
    <p:sldId id="978" r:id="rId8"/>
    <p:sldId id="979" r:id="rId9"/>
    <p:sldId id="981" r:id="rId10"/>
    <p:sldId id="1044" r:id="rId11"/>
    <p:sldId id="1054" r:id="rId12"/>
    <p:sldId id="985" r:id="rId13"/>
    <p:sldId id="1090" r:id="rId14"/>
    <p:sldId id="991" r:id="rId15"/>
    <p:sldId id="1091" r:id="rId16"/>
    <p:sldId id="1092" r:id="rId17"/>
    <p:sldId id="986" r:id="rId18"/>
    <p:sldId id="995" r:id="rId19"/>
    <p:sldId id="1053" r:id="rId20"/>
    <p:sldId id="1052" r:id="rId21"/>
    <p:sldId id="987" r:id="rId22"/>
    <p:sldId id="1020" r:id="rId23"/>
    <p:sldId id="1021" r:id="rId24"/>
    <p:sldId id="997" r:id="rId25"/>
    <p:sldId id="988" r:id="rId26"/>
    <p:sldId id="1002" r:id="rId27"/>
    <p:sldId id="1001" r:id="rId28"/>
    <p:sldId id="1029" r:id="rId29"/>
    <p:sldId id="1031" r:id="rId30"/>
    <p:sldId id="1032" r:id="rId31"/>
    <p:sldId id="1045" r:id="rId32"/>
    <p:sldId id="1046" r:id="rId33"/>
    <p:sldId id="1047" r:id="rId34"/>
    <p:sldId id="1048" r:id="rId35"/>
    <p:sldId id="1049" r:id="rId36"/>
    <p:sldId id="1050" r:id="rId37"/>
    <p:sldId id="1006" r:id="rId38"/>
    <p:sldId id="1051" r:id="rId39"/>
    <p:sldId id="1033" r:id="rId40"/>
    <p:sldId id="1034" r:id="rId41"/>
    <p:sldId id="1035" r:id="rId42"/>
    <p:sldId id="1036" r:id="rId43"/>
    <p:sldId id="1025" r:id="rId44"/>
    <p:sldId id="1018" r:id="rId45"/>
    <p:sldId id="1007" r:id="rId46"/>
    <p:sldId id="1012" r:id="rId47"/>
    <p:sldId id="1009" r:id="rId48"/>
    <p:sldId id="869"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25" autoAdjust="0"/>
    <p:restoredTop sz="94660"/>
  </p:normalViewPr>
  <p:slideViewPr>
    <p:cSldViewPr snapToGrid="0">
      <p:cViewPr varScale="1">
        <p:scale>
          <a:sx n="84" d="100"/>
          <a:sy n="84" d="100"/>
        </p:scale>
        <p:origin x="48" y="258"/>
      </p:cViewPr>
      <p:guideLst>
        <p:guide orient="horz" pos="2013"/>
        <p:guide pos="389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2F5A3E-2E2F-40D3-BC38-8E90BCB1271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22F5A3E-2E2F-40D3-BC38-8E90BCB1271A}"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22F5A3E-2E2F-40D3-BC38-8E90BCB1271A}"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22F5A3E-2E2F-40D3-BC38-8E90BCB1271A}"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22F5A3E-2E2F-40D3-BC38-8E90BCB1271A}"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2F5A3E-2E2F-40D3-BC38-8E90BCB1271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20000" contrast="-40000"/>
                    </a14:imgEffect>
                    <a14:imgEffect>
                      <a14:saturation sat="0"/>
                    </a14:imgEffect>
                  </a14:imgLayer>
                </a14:imgProps>
              </a:ext>
              <a:ext uri="{28A0092B-C50C-407E-A947-70E740481C1C}">
                <a14:useLocalDpi xmlns:a14="http://schemas.microsoft.com/office/drawing/2010/main" val="0"/>
              </a:ext>
            </a:extLst>
          </a:blip>
          <a:srcRect t="21428" r="6130" b="-555"/>
          <a:stretch>
            <a:fillRect/>
          </a:stretch>
        </p:blipFill>
        <p:spPr>
          <a:xfrm>
            <a:off x="0" y="0"/>
            <a:ext cx="12391689" cy="6912428"/>
          </a:xfrm>
          <a:prstGeom prst="rect">
            <a:avLst/>
          </a:prstGeom>
        </p:spPr>
      </p:pic>
      <p:sp>
        <p:nvSpPr>
          <p:cNvPr id="10" name="矩形 9"/>
          <p:cNvSpPr/>
          <p:nvPr userDrawn="1"/>
        </p:nvSpPr>
        <p:spPr>
          <a:xfrm>
            <a:off x="-31289" y="-54428"/>
            <a:ext cx="12454266" cy="691242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AC9093-03C0-49A4-9972-121ABCF42A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ADAC42-964C-4942-A764-A3BBDEB80883}"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图片22.jpg"/>
          <p:cNvPicPr>
            <a:picLocks noChangeAspect="1"/>
          </p:cNvPicPr>
          <p:nvPr userDrawn="1"/>
        </p:nvPicPr>
        <p:blipFill>
          <a:blip r:embed="rId2" cstate="print"/>
          <a:stretch>
            <a:fillRect/>
          </a:stretch>
        </p:blipFill>
        <p:spPr>
          <a:xfrm>
            <a:off x="4733" y="0"/>
            <a:ext cx="12182534" cy="6858000"/>
          </a:xfrm>
          <a:prstGeom prst="rect">
            <a:avLst/>
          </a:prstGeom>
        </p:spPr>
      </p:pic>
      <p:pic>
        <p:nvPicPr>
          <p:cNvPr id="4" name="图片 3" descr="6201.png"/>
          <p:cNvPicPr>
            <a:picLocks noChangeAspect="1"/>
          </p:cNvPicPr>
          <p:nvPr userDrawn="1"/>
        </p:nvPicPr>
        <p:blipFill>
          <a:blip r:embed="rId3" cstate="print"/>
          <a:stretch>
            <a:fillRect/>
          </a:stretch>
        </p:blipFill>
        <p:spPr>
          <a:xfrm>
            <a:off x="0" y="1"/>
            <a:ext cx="5423338" cy="1377564"/>
          </a:xfrm>
          <a:prstGeom prst="rect">
            <a:avLst/>
          </a:prstGeom>
        </p:spPr>
      </p:pic>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anose="020B0503020204020204" charset="-122"/>
                <a:ea typeface="微软雅黑" panose="020B0503020204020204" charset="-122"/>
              </a:rPr>
              <a:t>不得将觅知网的</a:t>
            </a:r>
            <a:r>
              <a:rPr lang="en-US" altLang="zh-CN" sz="1800" dirty="0">
                <a:solidFill>
                  <a:schemeClr val="bg1"/>
                </a:solidFill>
                <a:latin typeface="微软雅黑" panose="020B0503020204020204" charset="-122"/>
                <a:ea typeface="微软雅黑" panose="020B0503020204020204" charset="-122"/>
              </a:rPr>
              <a:t>PPT</a:t>
            </a:r>
            <a:r>
              <a:rPr lang="zh-CN" altLang="en-US" sz="1800" dirty="0">
                <a:solidFill>
                  <a:schemeClr val="bg1"/>
                </a:solidFill>
                <a:latin typeface="微软雅黑" panose="020B0503020204020204" charset="-122"/>
                <a:ea typeface="微软雅黑" panose="020B0503020204020204" charset="-122"/>
              </a:rPr>
              <a:t>模板、</a:t>
            </a:r>
            <a:r>
              <a:rPr lang="en-US" altLang="zh-CN" sz="1800" dirty="0">
                <a:solidFill>
                  <a:schemeClr val="bg1"/>
                </a:solidFill>
                <a:latin typeface="微软雅黑" panose="020B0503020204020204" charset="-122"/>
                <a:ea typeface="微软雅黑" panose="020B0503020204020204" charset="-122"/>
              </a:rPr>
              <a:t>PPT</a:t>
            </a:r>
            <a:r>
              <a:rPr lang="zh-CN" altLang="en-US" sz="1800" dirty="0">
                <a:solidFill>
                  <a:schemeClr val="bg1"/>
                </a:solidFill>
                <a:latin typeface="微软雅黑" panose="020B0503020204020204" charset="-122"/>
                <a:ea typeface="微软雅黑" panose="020B050302020402020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pic>
        <p:nvPicPr>
          <p:cNvPr id="4" name="图片 3" descr="图片22.jpg"/>
          <p:cNvPicPr>
            <a:picLocks noChangeAspect="1"/>
          </p:cNvPicPr>
          <p:nvPr userDrawn="1"/>
        </p:nvPicPr>
        <p:blipFill>
          <a:blip r:embed="rId2" cstate="print"/>
          <a:stretch>
            <a:fillRect/>
          </a:stretch>
        </p:blipFill>
        <p:spPr>
          <a:xfrm>
            <a:off x="4733" y="0"/>
            <a:ext cx="12182534" cy="6858000"/>
          </a:xfrm>
          <a:prstGeom prst="rect">
            <a:avLst/>
          </a:prstGeom>
        </p:spPr>
      </p:pic>
      <p:pic>
        <p:nvPicPr>
          <p:cNvPr id="6" name="图片 5" descr="6201.png"/>
          <p:cNvPicPr>
            <a:picLocks noChangeAspect="1"/>
          </p:cNvPicPr>
          <p:nvPr userDrawn="1"/>
        </p:nvPicPr>
        <p:blipFill>
          <a:blip r:embed="rId3" cstate="print"/>
          <a:stretch>
            <a:fillRect/>
          </a:stretch>
        </p:blipFill>
        <p:spPr>
          <a:xfrm>
            <a:off x="0" y="1"/>
            <a:ext cx="5423338" cy="1377564"/>
          </a:xfrm>
          <a:prstGeom prst="rect">
            <a:avLst/>
          </a:prstGeom>
        </p:spPr>
      </p:pic>
    </p:spTree>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6183"/>
          </a:xfrm>
          <a:prstGeom prst="rect">
            <a:avLst/>
          </a:prstGeom>
        </p:spPr>
        <p:txBody>
          <a:bodyPr lIns="121917" tIns="60958" rIns="121917" bIns="60958"/>
          <a:lstStyle/>
          <a:p>
            <a:fld id="{1349556F-E45E-4C4B-8F88-8A7B3AB10FBE}"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6183"/>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6183"/>
          </a:xfrm>
          <a:prstGeom prst="rect">
            <a:avLst/>
          </a:prstGeom>
        </p:spPr>
        <p:txBody>
          <a:bodyPr lIns="121917" tIns="60958" rIns="121917" bIns="60958"/>
          <a:lstStyle/>
          <a:p>
            <a:fld id="{CB229614-B12E-48A0-A5DB-2F08C8CB47F5}" type="slidenum">
              <a:rPr lang="zh-CN" altLang="en-US" smtClean="0"/>
            </a:fld>
            <a:endParaRPr lang="zh-CN" altLang="en-US"/>
          </a:p>
        </p:txBody>
      </p:sp>
      <p:pic>
        <p:nvPicPr>
          <p:cNvPr id="5" name="图片 4" descr="6201.png"/>
          <p:cNvPicPr>
            <a:picLocks noChangeAspect="1"/>
          </p:cNvPicPr>
          <p:nvPr userDrawn="1"/>
        </p:nvPicPr>
        <p:blipFill>
          <a:blip r:embed="rId2" cstate="print"/>
          <a:stretch>
            <a:fillRect/>
          </a:stretch>
        </p:blipFill>
        <p:spPr>
          <a:xfrm>
            <a:off x="0" y="1"/>
            <a:ext cx="5423338" cy="1377564"/>
          </a:xfrm>
          <a:prstGeom prst="rect">
            <a:avLst/>
          </a:prstGeom>
        </p:spPr>
      </p:pic>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8D50A4-C81B-49B3-9B87-492B339AB88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8200AAE-6D7D-439B-AC41-B234E7D0B5F5}" type="slidenum">
              <a:rPr lang="zh-CN" altLang="en-US" smtClean="0"/>
            </a:fld>
            <a:endParaRPr lang="zh-CN" altLang="en-US"/>
          </a:p>
        </p:txBody>
      </p:sp>
      <p:pic>
        <p:nvPicPr>
          <p:cNvPr id="7" name="图片 6" descr="6201.png"/>
          <p:cNvPicPr>
            <a:picLocks noChangeAspect="1"/>
          </p:cNvPicPr>
          <p:nvPr userDrawn="1"/>
        </p:nvPicPr>
        <p:blipFill>
          <a:blip r:embed="rId2" cstate="print"/>
          <a:stretch>
            <a:fillRect/>
          </a:stretch>
        </p:blipFill>
        <p:spPr>
          <a:xfrm>
            <a:off x="0" y="1"/>
            <a:ext cx="5423338" cy="1377564"/>
          </a:xfrm>
          <a:prstGeom prst="rect">
            <a:avLst/>
          </a:prstGeom>
        </p:spPr>
      </p:pic>
    </p:spTree>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矩形 1"/>
          <p:cNvSpPr/>
          <p:nvPr userDrawn="1"/>
        </p:nvSpPr>
        <p:spPr>
          <a:xfrm>
            <a:off x="0" y="0"/>
            <a:ext cx="12191999" cy="10785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AC9093-03C0-49A4-9972-121ABCF42A6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ADAC42-964C-4942-A764-A3BBDEB8088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62.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0.jpeg"/><Relationship Id="rId1" Type="http://schemas.openxmlformats.org/officeDocument/2006/relationships/image" Target="../media/image1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2.xml"/><Relationship Id="rId5" Type="http://schemas.openxmlformats.org/officeDocument/2006/relationships/tags" Target="../tags/tag63.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20000" contrast="-40000"/>
                    </a14:imgEffect>
                    <a14:imgEffect>
                      <a14:saturation sat="0"/>
                    </a14:imgEffect>
                  </a14:imgLayer>
                </a14:imgProps>
              </a:ext>
              <a:ext uri="{28A0092B-C50C-407E-A947-70E740481C1C}">
                <a14:useLocalDpi xmlns:a14="http://schemas.microsoft.com/office/drawing/2010/main" val="0"/>
              </a:ext>
            </a:extLst>
          </a:blip>
          <a:srcRect t="18180" r="6130" b="-556"/>
          <a:stretch>
            <a:fillRect/>
          </a:stretch>
        </p:blipFill>
        <p:spPr>
          <a:xfrm>
            <a:off x="-184989" y="-229307"/>
            <a:ext cx="12391689" cy="7196164"/>
          </a:xfrm>
          <a:prstGeom prst="rect">
            <a:avLst/>
          </a:prstGeom>
        </p:spPr>
      </p:pic>
      <p:sp>
        <p:nvSpPr>
          <p:cNvPr id="17" name="矩形 16"/>
          <p:cNvSpPr/>
          <p:nvPr/>
        </p:nvSpPr>
        <p:spPr>
          <a:xfrm>
            <a:off x="-216535" y="-219075"/>
            <a:ext cx="12454255" cy="71755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en-US" altLang="zh-CN"/>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761209" y="1997304"/>
            <a:ext cx="1858363" cy="1320270"/>
          </a:xfrm>
          <a:prstGeom prst="rect">
            <a:avLst/>
          </a:prstGeom>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92721">
            <a:off x="4206462" y="842389"/>
            <a:ext cx="1479047" cy="983947"/>
          </a:xfrm>
          <a:prstGeom prst="rect">
            <a:avLst/>
          </a:prstGeom>
        </p:spPr>
      </p:pic>
      <p:sp>
        <p:nvSpPr>
          <p:cNvPr id="3" name="矩形 2"/>
          <p:cNvSpPr/>
          <p:nvPr/>
        </p:nvSpPr>
        <p:spPr>
          <a:xfrm>
            <a:off x="-184785" y="1372870"/>
            <a:ext cx="12304395" cy="2483485"/>
          </a:xfrm>
          <a:prstGeom prst="rect">
            <a:avLst/>
          </a:prstGeom>
          <a:solidFill>
            <a:srgbClr val="C00000"/>
          </a:solidFill>
          <a:ln w="25400" cap="flat" cmpd="sng" algn="ctr">
            <a:noFill/>
            <a:prstDash val="solid"/>
          </a:ln>
          <a:effectLst/>
        </p:spPr>
        <p:txBody>
          <a:bodyPr anchor="ctr"/>
          <a:lstStyle/>
          <a:p>
            <a:pPr lvl="0" algn="ctr" eaLnBrk="0" hangingPunct="0">
              <a:spcBef>
                <a:spcPct val="50000"/>
              </a:spcBef>
              <a:defRPr/>
            </a:pPr>
            <a:r>
              <a:rPr lang="zh-CN" altLang="en-US" sz="5400" b="1" dirty="0">
                <a:solidFill>
                  <a:sysClr val="window" lastClr="FFFFFF"/>
                </a:solidFill>
                <a:effectLst>
                  <a:outerShdw blurRad="38100" dist="38100" dir="2700000" algn="tl">
                    <a:srgbClr val="C0C0C0"/>
                  </a:outerShdw>
                </a:effectLst>
                <a:latin typeface="黑体" panose="02010609060101010101" charset="-122"/>
                <a:ea typeface="黑体" panose="02010609060101010101" charset="-122"/>
              </a:rPr>
              <a:t>学习习近平总书记关于宣传思想工作的重要思想</a:t>
            </a:r>
            <a:endParaRPr lang="zh-CN" altLang="en-US" sz="5400" b="1" dirty="0">
              <a:solidFill>
                <a:sysClr val="window" lastClr="FFFFFF"/>
              </a:solidFill>
              <a:effectLst>
                <a:outerShdw blurRad="38100" dist="38100" dir="2700000" algn="tl">
                  <a:srgbClr val="C0C0C0"/>
                </a:outerShdw>
              </a:effectLst>
              <a:latin typeface="黑体" panose="02010609060101010101" charset="-122"/>
              <a:ea typeface="黑体" panose="02010609060101010101" charset="-122"/>
            </a:endParaRPr>
          </a:p>
          <a:p>
            <a:pPr lvl="0" algn="ctr" eaLnBrk="0" hangingPunct="0">
              <a:spcBef>
                <a:spcPct val="50000"/>
              </a:spcBef>
              <a:defRPr/>
            </a:pPr>
            <a:endParaRPr lang="zh-CN" altLang="en-US" sz="2000" b="1" dirty="0">
              <a:solidFill>
                <a:sysClr val="window" lastClr="FFFFFF"/>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2" name="文本框 1"/>
          <p:cNvSpPr txBox="1"/>
          <p:nvPr/>
        </p:nvSpPr>
        <p:spPr>
          <a:xfrm>
            <a:off x="4600893" y="4595495"/>
            <a:ext cx="2990215" cy="521970"/>
          </a:xfrm>
          <a:prstGeom prst="rect">
            <a:avLst/>
          </a:prstGeom>
          <a:noFill/>
        </p:spPr>
        <p:txBody>
          <a:bodyPr wrap="none" rtlCol="0">
            <a:spAutoFit/>
          </a:bodyPr>
          <a:p>
            <a:r>
              <a:rPr lang="zh-CN" altLang="en-US" sz="2800" b="1">
                <a:latin typeface="微软雅黑" panose="020B0503020204020204" charset="-122"/>
                <a:ea typeface="微软雅黑" panose="020B0503020204020204" charset="-122"/>
                <a:cs typeface="微软雅黑" panose="020B0503020204020204" charset="-122"/>
              </a:rPr>
              <a:t>兰州大学   刘先春</a:t>
            </a:r>
            <a:endParaRPr lang="zh-CN" altLang="en-US" sz="2800" b="1">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3400" advTm="70">
        <p14:reveal/>
      </p:transition>
    </mc:Choice>
    <mc:Fallback>
      <p:transition spd="slow" advTm="7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4378960"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9" name="文本框 8"/>
          <p:cNvSpPr txBox="1"/>
          <p:nvPr/>
        </p:nvSpPr>
        <p:spPr>
          <a:xfrm>
            <a:off x="1573530" y="1087120"/>
            <a:ext cx="456755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提升中华文化影响力</a:t>
            </a:r>
            <a:endParaRPr lang="zh-CN" altLang="en-US" sz="28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4850130" y="1861185"/>
            <a:ext cx="6978650" cy="4225925"/>
          </a:xfrm>
          <a:prstGeom prst="rect">
            <a:avLst/>
          </a:prstGeom>
          <a:noFill/>
        </p:spPr>
        <p:txBody>
          <a:bodyPr wrap="square" rtlCol="0">
            <a:spAutoFit/>
          </a:bodyPr>
          <a:p>
            <a:pPr indent="508000" algn="just" fontAlgn="auto">
              <a:lnSpc>
                <a:spcPct val="140000"/>
              </a:lnSpc>
              <a:buClrTx/>
              <a:buSzTx/>
              <a:buFontTx/>
              <a:buNone/>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sym typeface="+mn-ea"/>
              </a:rPr>
              <a:t>《提高国家文化软实力》</a:t>
            </a:r>
            <a:r>
              <a:rPr lang="zh-CN" altLang="en-US" sz="2000">
                <a:latin typeface="微软雅黑" panose="020B0503020204020204" charset="-122"/>
                <a:ea typeface="微软雅黑" panose="020B0503020204020204" charset="-122"/>
                <a:cs typeface="微软雅黑" panose="020B0503020204020204" charset="-122"/>
                <a:sym typeface="+mn-ea"/>
              </a:rPr>
              <a:t>2013年12月30日</a:t>
            </a:r>
            <a:r>
              <a:rPr lang="zh-CN" altLang="en-US" sz="2000">
                <a:latin typeface="微软雅黑" panose="020B0503020204020204" charset="-122"/>
                <a:ea typeface="微软雅黑" panose="020B0503020204020204" charset="-122"/>
                <a:cs typeface="微软雅黑" panose="020B0503020204020204" charset="-122"/>
              </a:rPr>
              <a:t>是习近平同志主持中共十八届中央政治局第十二次集体学习时讲话的要点。指出：提高国家文化软实力，关系“两个一百年”奋斗目标和中华民族伟大复兴中国梦的实现。提高国家文化软实力，要努力夯实国家文化软实力的根基，</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传播当代中国价值观念，展示中华文化独特魅力，提高国际话语权</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buClrTx/>
              <a:buSzTx/>
              <a:buFontTx/>
              <a:buNone/>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“把握大势、区分对象、精准施策，主动宣介新时代中国特色社会主义思想，主动讲好中国共产党治国理政的故事、中国人民奋斗圆梦的故事、中国坚持和平发展合作共赢的故事，让世界更好了解中国。”</a:t>
            </a:r>
            <a:endParaRPr lang="en-US" altLang="zh-CN">
              <a:latin typeface="微软雅黑" panose="020B0503020204020204" charset="-122"/>
              <a:ea typeface="微软雅黑" panose="020B0503020204020204" charset="-122"/>
              <a:cs typeface="微软雅黑" panose="020B0503020204020204" charset="-122"/>
            </a:endParaRPr>
          </a:p>
        </p:txBody>
      </p:sp>
      <p:pic>
        <p:nvPicPr>
          <p:cNvPr id="11" name="图片 10" descr="Cg-4q1cmoZ2IDJabAAQQue66JicAAR0bwEAaSYABBDR734"/>
          <p:cNvPicPr>
            <a:picLocks noChangeAspect="1"/>
          </p:cNvPicPr>
          <p:nvPr/>
        </p:nvPicPr>
        <p:blipFill>
          <a:blip r:embed="rId1"/>
          <a:stretch>
            <a:fillRect/>
          </a:stretch>
        </p:blipFill>
        <p:spPr>
          <a:xfrm>
            <a:off x="504190" y="2544445"/>
            <a:ext cx="4047490" cy="2712085"/>
          </a:xfrm>
          <a:prstGeom prst="rect">
            <a:avLst/>
          </a:prstGeom>
        </p:spPr>
      </p:pic>
      <p:sp>
        <p:nvSpPr>
          <p:cNvPr id="6" name="椭圆 5"/>
          <p:cNvSpPr/>
          <p:nvPr/>
        </p:nvSpPr>
        <p:spPr>
          <a:xfrm>
            <a:off x="457835"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71830" y="1087120"/>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2</a:t>
            </a:r>
            <a:endParaRPr lang="en-US" altLang="zh-CN" sz="2800" b="1">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328612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椭圆 5"/>
          <p:cNvSpPr/>
          <p:nvPr/>
        </p:nvSpPr>
        <p:spPr>
          <a:xfrm>
            <a:off x="594360"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08355" y="108775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1854200" y="1088390"/>
            <a:ext cx="256603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提升国民素质</a:t>
            </a:r>
            <a:endParaRPr lang="zh-CN" altLang="en-US" sz="28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4839970" y="2355215"/>
            <a:ext cx="6911975" cy="2978150"/>
          </a:xfrm>
          <a:prstGeom prst="rect">
            <a:avLst/>
          </a:prstGeom>
          <a:noFill/>
        </p:spPr>
        <p:txBody>
          <a:bodyPr wrap="square" rtlCol="0">
            <a:spAutoFit/>
          </a:bodyPr>
          <a:p>
            <a:pPr indent="355600" algn="just" fontAlgn="auto">
              <a:lnSpc>
                <a:spcPct val="140000"/>
              </a:lnSpc>
              <a:extLst>
                <a:ext uri="{35155182-B16C-46BC-9424-99874614C6A1}">
                  <wpsdc:indentchars xmlns:wpsdc="http://www.wps.cn/officeDocument/2017/drawingmlCustomData" val="200" checksum="3837665281"/>
                </a:ext>
              </a:extLst>
            </a:pPr>
            <a:endParaRPr lang="en-US" altLang="zh-CN" sz="1400">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对中国人民和中华民族的优秀文化和光荣历史，要加大正面宣传力度，通过学校教育、理论研究、历史研究、影视作品、文学作品等多种方式，加强</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爱国主义、集体主义、社会主义教育</a:t>
            </a:r>
            <a:r>
              <a:rPr lang="zh-CN" altLang="en-US" sz="2000">
                <a:latin typeface="微软雅黑" panose="020B0503020204020204" charset="-122"/>
                <a:ea typeface="微软雅黑" panose="020B0503020204020204" charset="-122"/>
                <a:cs typeface="微软雅黑" panose="020B0503020204020204" charset="-122"/>
              </a:rPr>
              <a:t>，引导我国人民树立和坚持正确的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历史观、民族观、国家观、文化观</a:t>
            </a:r>
            <a:r>
              <a:rPr lang="zh-CN" altLang="en-US" sz="2000">
                <a:latin typeface="微软雅黑" panose="020B0503020204020204" charset="-122"/>
                <a:ea typeface="微软雅黑" panose="020B0503020204020204" charset="-122"/>
                <a:cs typeface="微软雅黑" panose="020B0503020204020204" charset="-122"/>
              </a:rPr>
              <a:t>，增强做中国人的骨气和底气。</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《提高国家文化软实力》</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10160" y="2721610"/>
            <a:ext cx="3910330" cy="290004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366839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椭圆 5"/>
          <p:cNvSpPr/>
          <p:nvPr/>
        </p:nvSpPr>
        <p:spPr>
          <a:xfrm>
            <a:off x="594360"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08355" y="1088390"/>
            <a:ext cx="708660" cy="521970"/>
          </a:xfrm>
          <a:prstGeom prst="rect">
            <a:avLst/>
          </a:prstGeom>
          <a:noFill/>
        </p:spPr>
        <p:txBody>
          <a:bodyPr wrap="square" rtlCol="0">
            <a:spAutoFit/>
          </a:bodyPr>
          <a:p>
            <a:pPr algn="ctr"/>
            <a:r>
              <a:rPr lang="zh-CN" altLang="en-US" sz="2800" b="1">
                <a:solidFill>
                  <a:schemeClr val="bg1"/>
                </a:solidFill>
                <a:latin typeface="微软雅黑" panose="020B0503020204020204" charset="-122"/>
                <a:ea typeface="微软雅黑" panose="020B0503020204020204" charset="-122"/>
              </a:rPr>
              <a:t>４</a:t>
            </a:r>
            <a:endParaRPr lang="zh-CN" altLang="en-US" sz="28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1854200" y="1088390"/>
            <a:ext cx="308038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推动中国梦的实现</a:t>
            </a:r>
            <a:endParaRPr lang="zh-CN" altLang="en-US" sz="28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5147945" y="2194560"/>
            <a:ext cx="6635115" cy="3576955"/>
          </a:xfrm>
          <a:prstGeom prst="rect">
            <a:avLst/>
          </a:prstGeom>
          <a:noFill/>
        </p:spPr>
        <p:txBody>
          <a:bodyPr wrap="square" rtlCol="0">
            <a:spAutoFit/>
          </a:bodyPr>
          <a:p>
            <a:pPr indent="457200" algn="just" fontAlgn="auto">
              <a:lnSpc>
                <a:spcPct val="140000"/>
              </a:lnSpc>
              <a:buClrTx/>
              <a:buSzTx/>
              <a:buFontTx/>
              <a:buNone/>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中国特色社会主义进入新时代，必须把</a:t>
            </a:r>
            <a:r>
              <a:rPr lang="zh-CN" altLang="en-US" b="1">
                <a:solidFill>
                  <a:srgbClr val="C00000"/>
                </a:solidFill>
                <a:latin typeface="微软雅黑" panose="020B0503020204020204" charset="-122"/>
                <a:ea typeface="微软雅黑" panose="020B0503020204020204" charset="-122"/>
                <a:cs typeface="微软雅黑" panose="020B0503020204020204" charset="-122"/>
              </a:rPr>
              <a:t>统一思想、凝聚力量</a:t>
            </a:r>
            <a:r>
              <a:rPr lang="zh-CN" altLang="en-US">
                <a:latin typeface="微软雅黑" panose="020B0503020204020204" charset="-122"/>
                <a:ea typeface="微软雅黑" panose="020B0503020204020204" charset="-122"/>
                <a:cs typeface="微软雅黑" panose="020B0503020204020204" charset="-122"/>
              </a:rPr>
              <a:t>作为宣传思想工作的中心环节。</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buClrTx/>
              <a:buSzTx/>
              <a:buFontTx/>
              <a:buNone/>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t>
            </a:r>
            <a:r>
              <a:rPr>
                <a:latin typeface="微软雅黑" panose="020B0503020204020204" charset="-122"/>
                <a:ea typeface="微软雅黑" panose="020B0503020204020204" charset="-122"/>
                <a:cs typeface="微软雅黑" panose="020B0503020204020204" charset="-122"/>
              </a:rPr>
              <a:t>宣传思想工作是做人的工作的，要把</a:t>
            </a:r>
            <a:r>
              <a:rPr b="1">
                <a:solidFill>
                  <a:srgbClr val="C00000"/>
                </a:solidFill>
                <a:latin typeface="微软雅黑" panose="020B0503020204020204" charset="-122"/>
                <a:ea typeface="微软雅黑" panose="020B0503020204020204" charset="-122"/>
                <a:cs typeface="微软雅黑" panose="020B0503020204020204" charset="-122"/>
              </a:rPr>
              <a:t>培养担当民族复兴大任的时代新人</a:t>
            </a:r>
            <a:r>
              <a:rPr>
                <a:latin typeface="微软雅黑" panose="020B0503020204020204" charset="-122"/>
                <a:ea typeface="微软雅黑" panose="020B0503020204020204" charset="-122"/>
                <a:cs typeface="微软雅黑" panose="020B0503020204020204" charset="-122"/>
              </a:rPr>
              <a:t>作为重要职责。重中之重是要以坚定的理想信念筑牢精神之基，坚定对马克思主义的信仰，对社会主义和共产主义的信念，对中国特色社会主义道路、理论、制度、文化的自信。要强化教育引导、实践养成、制度保障，把社会主义核心价值观融入社会发展各方面，引导全体人民自觉践行。</a:t>
            </a:r>
            <a:r>
              <a:rPr lang="en-US">
                <a:latin typeface="微软雅黑" panose="020B0503020204020204" charset="-122"/>
                <a:ea typeface="微软雅黑" panose="020B0503020204020204" charset="-122"/>
                <a:cs typeface="微软雅黑" panose="020B0503020204020204" charset="-122"/>
              </a:rPr>
              <a:t>“</a:t>
            </a:r>
            <a:endParaRPr lang="en-US">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buClrTx/>
              <a:buSzTx/>
              <a:buFontTx/>
              <a:buNone/>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《坚持党的新闻舆论工作的正确政治方向》</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4" name="图片 53" descr="/Users/liuhui/Desktop/刘老师ppt/外部环境.png外部环境"/>
          <p:cNvPicPr>
            <a:picLocks noChangeAspect="1"/>
          </p:cNvPicPr>
          <p:nvPr/>
        </p:nvPicPr>
        <p:blipFill>
          <a:blip r:embed="rId1"/>
          <a:srcRect/>
          <a:stretch>
            <a:fillRect/>
          </a:stretch>
        </p:blipFill>
        <p:spPr>
          <a:xfrm>
            <a:off x="594360" y="2769553"/>
            <a:ext cx="3395345" cy="215138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3" name="TextBox 50"/>
          <p:cNvSpPr txBox="1">
            <a:spLocks noChangeArrowheads="1"/>
          </p:cNvSpPr>
          <p:nvPr/>
        </p:nvSpPr>
        <p:spPr bwMode="auto">
          <a:xfrm>
            <a:off x="1427480" y="2690495"/>
            <a:ext cx="972058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ctr" defTabSz="914400" rtl="0" fontAlgn="auto">
              <a:lnSpc>
                <a:spcPct val="150000"/>
              </a:lnSpc>
              <a:spcBef>
                <a:spcPts val="0"/>
              </a:spcBef>
              <a:spcAft>
                <a:spcPts val="0"/>
              </a:spcAft>
              <a:buClrTx/>
              <a:buSzTx/>
              <a:buFont typeface="Wingdings" panose="05000000000000000000" charset="0"/>
              <a:buNone/>
              <a:defRPr/>
            </a:pPr>
            <a:r>
              <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rPr>
              <a:t>三、宣传思想工作的原则方针</a:t>
            </a:r>
            <a:endPar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ctr" defTabSz="914400" rtl="0" fontAlgn="auto">
              <a:lnSpc>
                <a:spcPct val="150000"/>
              </a:lnSpc>
              <a:spcBef>
                <a:spcPts val="0"/>
              </a:spcBef>
              <a:spcAft>
                <a:spcPts val="0"/>
              </a:spcAft>
              <a:buClrTx/>
              <a:buSzTx/>
              <a:buFont typeface="Wingdings" panose="05000000000000000000" charset="0"/>
              <a:buNone/>
              <a:defRPr/>
            </a:pPr>
            <a:endPar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216090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9" name="文本框 8"/>
          <p:cNvSpPr txBox="1"/>
          <p:nvPr/>
        </p:nvSpPr>
        <p:spPr>
          <a:xfrm>
            <a:off x="1494155" y="1088390"/>
            <a:ext cx="1932940" cy="583565"/>
          </a:xfrm>
          <a:prstGeom prst="rect">
            <a:avLst/>
          </a:prstGeom>
          <a:noFill/>
        </p:spPr>
        <p:txBody>
          <a:bodyPr wrap="square" rtlCol="0">
            <a:spAutoFit/>
          </a:bodyPr>
          <a:p>
            <a:pPr algn="ctr"/>
            <a:r>
              <a:rPr lang="zh-CN" altLang="en-US" sz="3200" b="1">
                <a:solidFill>
                  <a:srgbClr val="C00000"/>
                </a:solidFill>
                <a:latin typeface="微软雅黑" panose="020B0503020204020204" charset="-122"/>
                <a:ea typeface="微软雅黑" panose="020B0503020204020204" charset="-122"/>
              </a:rPr>
              <a:t>原则方针</a:t>
            </a:r>
            <a:endParaRPr lang="zh-CN" altLang="en-US" sz="32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3843655" y="361315"/>
            <a:ext cx="8037195" cy="5851525"/>
          </a:xfrm>
          <a:prstGeom prst="rect">
            <a:avLst/>
          </a:prstGeom>
          <a:noFill/>
        </p:spPr>
        <p:txBody>
          <a:bodyPr wrap="square" rtlCol="0">
            <a:spAutoFit/>
          </a:bodyPr>
          <a:p>
            <a:pPr indent="457200" algn="just" fontAlgn="auto">
              <a:lnSpc>
                <a:spcPct val="16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《坚持党的新闻舆论工作的正确政治方向》</a:t>
            </a:r>
            <a:r>
              <a:rPr lang="zh-CN" altLang="en-US">
                <a:solidFill>
                  <a:schemeClr val="tx1"/>
                </a:solidFill>
                <a:latin typeface="微软雅黑" panose="020B0503020204020204" charset="-122"/>
                <a:ea typeface="微软雅黑" panose="020B0503020204020204" charset="-122"/>
                <a:cs typeface="微软雅黑" panose="020B0503020204020204" charset="-122"/>
              </a:rPr>
              <a:t>是2016年2月19日习近平同志在党的新闻舆论工作座谈会上讲话的一部分。指出：在新的时代条件下，党的新闻舆论工作的</a:t>
            </a:r>
            <a:r>
              <a:rPr lang="zh-CN" altLang="en-US">
                <a:solidFill>
                  <a:srgbClr val="C00000"/>
                </a:solidFill>
                <a:latin typeface="微软雅黑" panose="020B0503020204020204" charset="-122"/>
                <a:ea typeface="微软雅黑" panose="020B0503020204020204" charset="-122"/>
                <a:cs typeface="微软雅黑" panose="020B0503020204020204" charset="-122"/>
              </a:rPr>
              <a:t>职责和使命</a:t>
            </a:r>
            <a:r>
              <a:rPr lang="zh-CN" altLang="en-US">
                <a:solidFill>
                  <a:schemeClr val="tx1"/>
                </a:solidFill>
                <a:latin typeface="微软雅黑" panose="020B0503020204020204" charset="-122"/>
                <a:ea typeface="微软雅黑" panose="020B0503020204020204" charset="-122"/>
                <a:cs typeface="微软雅黑" panose="020B0503020204020204" charset="-122"/>
              </a:rPr>
              <a:t>是，高举旗帜、引领导向，围绕中心、服务大局，团结人民、鼓舞士气，成风化人、凝心聚力，澄清谬误、明辨是非，联接中外、沟通世界。要承担起这个职责和使命，</a:t>
            </a:r>
            <a:r>
              <a:rPr lang="zh-CN" altLang="en-US">
                <a:solidFill>
                  <a:srgbClr val="C00000"/>
                </a:solidFill>
                <a:latin typeface="微软雅黑" panose="020B0503020204020204" charset="-122"/>
                <a:ea typeface="微软雅黑" panose="020B0503020204020204" charset="-122"/>
                <a:cs typeface="微软雅黑" panose="020B0503020204020204" charset="-122"/>
              </a:rPr>
              <a:t>坚持正确政治方向</a:t>
            </a:r>
            <a:r>
              <a:rPr lang="zh-CN" altLang="en-US">
                <a:solidFill>
                  <a:schemeClr val="tx1"/>
                </a:solidFill>
                <a:latin typeface="微软雅黑" panose="020B0503020204020204" charset="-122"/>
                <a:ea typeface="微软雅黑" panose="020B0503020204020204" charset="-122"/>
                <a:cs typeface="微软雅黑" panose="020B0503020204020204" charset="-122"/>
              </a:rPr>
              <a:t>是第一位的。要牢牢坚持</a:t>
            </a:r>
            <a:r>
              <a:rPr lang="zh-CN" altLang="en-US" b="1">
                <a:solidFill>
                  <a:srgbClr val="C00000"/>
                </a:solidFill>
                <a:latin typeface="微软雅黑" panose="020B0503020204020204" charset="-122"/>
                <a:ea typeface="微软雅黑" panose="020B0503020204020204" charset="-122"/>
                <a:cs typeface="微软雅黑" panose="020B0503020204020204" charset="-122"/>
              </a:rPr>
              <a:t>党性原则</a:t>
            </a:r>
            <a:r>
              <a:rPr lang="zh-CN" altLang="en-US">
                <a:solidFill>
                  <a:schemeClr val="tx1"/>
                </a:solidFill>
                <a:latin typeface="微软雅黑" panose="020B0503020204020204" charset="-122"/>
                <a:ea typeface="微软雅黑" panose="020B0503020204020204" charset="-122"/>
                <a:cs typeface="微软雅黑" panose="020B0503020204020204" charset="-122"/>
              </a:rPr>
              <a:t>，牢牢坚持马克思主义新闻观，牢牢坚持正确舆论导向，牢牢坚持</a:t>
            </a:r>
            <a:r>
              <a:rPr lang="zh-CN" altLang="en-US" b="1">
                <a:solidFill>
                  <a:srgbClr val="C00000"/>
                </a:solidFill>
                <a:latin typeface="微软雅黑" panose="020B0503020204020204" charset="-122"/>
                <a:ea typeface="微软雅黑" panose="020B0503020204020204" charset="-122"/>
                <a:cs typeface="微软雅黑" panose="020B0503020204020204" charset="-122"/>
              </a:rPr>
              <a:t>正面宣传为主</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《把宣传思想工作做得更好》</a:t>
            </a:r>
            <a:r>
              <a:rPr lang="zh-CN" altLang="en-US">
                <a:latin typeface="微软雅黑" panose="020B0503020204020204" charset="-122"/>
                <a:ea typeface="微软雅黑" panose="020B0503020204020204" charset="-122"/>
                <a:cs typeface="微软雅黑" panose="020B0503020204020204" charset="-122"/>
              </a:rPr>
              <a:t>是2013年8月19日习近平同志在全国宣传思想工作会议上讲话的要点。讲话站在党和国家全局高度，深刻阐述了事关宣传思想工作长远发展的一系列重大理论问题和现实问题。指出：宣传思想工作一定要把</a:t>
            </a:r>
            <a:r>
              <a:rPr lang="zh-CN" altLang="en-US">
                <a:solidFill>
                  <a:srgbClr val="C00000"/>
                </a:solidFill>
                <a:latin typeface="微软雅黑" panose="020B0503020204020204" charset="-122"/>
                <a:ea typeface="微软雅黑" panose="020B0503020204020204" charset="-122"/>
                <a:cs typeface="微软雅黑" panose="020B0503020204020204" charset="-122"/>
              </a:rPr>
              <a:t>围绕中心、服务大局</a:t>
            </a:r>
            <a:r>
              <a:rPr lang="zh-CN" altLang="en-US">
                <a:latin typeface="微软雅黑" panose="020B0503020204020204" charset="-122"/>
                <a:ea typeface="微软雅黑" panose="020B0503020204020204" charset="-122"/>
                <a:cs typeface="微软雅黑" panose="020B0503020204020204" charset="-122"/>
              </a:rPr>
              <a:t>作为</a:t>
            </a:r>
            <a:r>
              <a:rPr lang="zh-CN" altLang="en-US">
                <a:solidFill>
                  <a:srgbClr val="C00000"/>
                </a:solidFill>
                <a:latin typeface="微软雅黑" panose="020B0503020204020204" charset="-122"/>
                <a:ea typeface="微软雅黑" panose="020B0503020204020204" charset="-122"/>
                <a:cs typeface="微软雅黑" panose="020B0503020204020204" charset="-122"/>
              </a:rPr>
              <a:t>基本职责</a:t>
            </a:r>
            <a:r>
              <a:rPr lang="zh-CN" altLang="en-US">
                <a:latin typeface="微软雅黑" panose="020B0503020204020204" charset="-122"/>
                <a:ea typeface="微软雅黑" panose="020B0503020204020204" charset="-122"/>
                <a:cs typeface="微软雅黑" panose="020B0503020204020204" charset="-122"/>
              </a:rPr>
              <a:t>。要旗帜鲜明坚持</a:t>
            </a:r>
            <a:r>
              <a:rPr lang="zh-CN" altLang="en-US" b="1">
                <a:solidFill>
                  <a:srgbClr val="C00000"/>
                </a:solidFill>
                <a:latin typeface="微软雅黑" panose="020B0503020204020204" charset="-122"/>
                <a:ea typeface="微软雅黑" panose="020B0503020204020204" charset="-122"/>
                <a:cs typeface="微软雅黑" panose="020B0503020204020204" charset="-122"/>
              </a:rPr>
              <a:t>党性原则</a:t>
            </a:r>
            <a:r>
              <a:rPr lang="zh-CN" altLang="en-US">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rPr>
              <a:t>要把实现好、维护好、发展好最广大人民根本利益作为出发点和落脚点，坚持以民为本、以人为本。</a:t>
            </a:r>
            <a:r>
              <a:rPr lang="zh-CN" altLang="en-US" b="1">
                <a:solidFill>
                  <a:srgbClr val="C00000"/>
                </a:solidFill>
                <a:latin typeface="微软雅黑" panose="020B0503020204020204" charset="-122"/>
                <a:ea typeface="微软雅黑" panose="020B0503020204020204" charset="-122"/>
                <a:cs typeface="微软雅黑" panose="020B0503020204020204" charset="-122"/>
              </a:rPr>
              <a:t>坚持团结稳定鼓劲、正面宣传为主的重要方针。</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1995" name="图片 41994" descr="247153811604126019986.png"/>
          <p:cNvPicPr>
            <a:picLocks noChangeAspect="1"/>
          </p:cNvPicPr>
          <p:nvPr/>
        </p:nvPicPr>
        <p:blipFill>
          <a:blip r:embed="rId1"/>
          <a:stretch>
            <a:fillRect/>
          </a:stretch>
        </p:blipFill>
        <p:spPr>
          <a:xfrm>
            <a:off x="183515" y="2049145"/>
            <a:ext cx="3771900" cy="3187700"/>
          </a:xfrm>
          <a:prstGeom prst="rect">
            <a:avLst/>
          </a:prstGeom>
          <a:noFill/>
          <a:ln w="9525">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216090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椭圆 5"/>
          <p:cNvSpPr/>
          <p:nvPr/>
        </p:nvSpPr>
        <p:spPr>
          <a:xfrm>
            <a:off x="594360"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08355" y="108775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1</a:t>
            </a:r>
            <a:endParaRPr lang="en-US" altLang="zh-CN" sz="28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1854200" y="1088390"/>
            <a:ext cx="1369695" cy="583565"/>
          </a:xfrm>
          <a:prstGeom prst="rect">
            <a:avLst/>
          </a:prstGeom>
          <a:noFill/>
        </p:spPr>
        <p:txBody>
          <a:bodyPr wrap="square" rtlCol="0">
            <a:spAutoFit/>
          </a:bodyPr>
          <a:p>
            <a:pPr algn="ctr"/>
            <a:r>
              <a:rPr lang="zh-CN" altLang="en-US" sz="3200" b="1">
                <a:solidFill>
                  <a:srgbClr val="C00000"/>
                </a:solidFill>
                <a:latin typeface="微软雅黑" panose="020B0503020204020204" charset="-122"/>
                <a:ea typeface="微软雅黑" panose="020B0503020204020204" charset="-122"/>
              </a:rPr>
              <a:t>原则</a:t>
            </a:r>
            <a:endParaRPr lang="zh-CN" altLang="en-US" sz="32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3745230" y="672465"/>
            <a:ext cx="8228965" cy="5477510"/>
          </a:xfrm>
          <a:prstGeom prst="rect">
            <a:avLst/>
          </a:prstGeom>
          <a:noFill/>
        </p:spPr>
        <p:txBody>
          <a:bodyPr wrap="square" rtlCol="0">
            <a:spAutoFit/>
          </a:bodyPr>
          <a:p>
            <a:pPr indent="457200" algn="just" fontAlgn="auto">
              <a:lnSpc>
                <a:spcPts val="28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党的新闻舆论工作坚持党性原则，最根本的是坚持党对新闻舆论工作的领导。</a:t>
            </a:r>
            <a:r>
              <a:rPr lang="zh-CN" altLang="en-US">
                <a:latin typeface="微软雅黑" panose="020B0503020204020204" charset="-122"/>
                <a:ea typeface="微软雅黑" panose="020B0503020204020204" charset="-122"/>
                <a:cs typeface="微软雅黑" panose="020B0503020204020204" charset="-122"/>
              </a:rPr>
              <a:t>党和政府主办的媒体是党和政府的宣传阵地，必须姓党。党的新闻舆论媒体的所有工作，都要体现党的意志、反映党的主张，维护党中央权威、维护党的团结，做到爱党、护党、为党；都要增强看齐意识，在思想上政治上行动上同党中央保持高度一致；都要坚持党性和人民性相统一，把党的理论和路线方针政策变成人民群众的自觉行动，及时把人民群众创造的经验和面临的实际情况反映出来，丰富人民精神世界，增强人民精神力量。新闻观是新闻舆论工作的灵魂。要深入开展马克思主义新闻观教育，引导广大新闻舆论工作者做党的政策主张的传播者、时代风云的记录者、社会进步的推动者、公平正义的守望者。</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《坚持党的新闻舆论工作的正确政治方向》</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坚持党性，核心就是坚持正确政治方向</a:t>
            </a:r>
            <a:r>
              <a:rPr lang="zh-CN" altLang="en-US">
                <a:latin typeface="微软雅黑" panose="020B0503020204020204" charset="-122"/>
                <a:ea typeface="微软雅黑" panose="020B0503020204020204" charset="-122"/>
                <a:cs typeface="微软雅黑" panose="020B0503020204020204" charset="-122"/>
              </a:rPr>
              <a:t>，站稳政治立场，坚定宣传党的理论和路线方针政策，坚定宣传中央重大工作部署，坚定宣传中央关于形势的重大分析判断，坚决同党中央保持高度一致，坚决维护中央权威。所有宣传思想部门和单位，所有宣传思想战线上的党员、干部都要旗帜鲜明坚持党性原则。</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　　　　　　　　　　　　　　　　　　　</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《把宣传思想工作做得更好》</a:t>
            </a:r>
            <a:endParaRPr lang="en-US" altLang="zh-CN">
              <a:latin typeface="微软雅黑" panose="020B0503020204020204" charset="-122"/>
              <a:ea typeface="微软雅黑" panose="020B0503020204020204" charset="-122"/>
              <a:cs typeface="微软雅黑" panose="020B0503020204020204" charset="-122"/>
            </a:endParaRPr>
          </a:p>
        </p:txBody>
      </p:sp>
      <p:pic>
        <p:nvPicPr>
          <p:cNvPr id="3" name="图片 2" descr="/Users/liuhui/Desktop/刘老师ppt/政治建设.jpg政治建设"/>
          <p:cNvPicPr>
            <a:picLocks noChangeAspect="1"/>
          </p:cNvPicPr>
          <p:nvPr/>
        </p:nvPicPr>
        <p:blipFill>
          <a:blip r:embed="rId1"/>
          <a:srcRect/>
          <a:stretch>
            <a:fillRect/>
          </a:stretch>
        </p:blipFill>
        <p:spPr>
          <a:xfrm>
            <a:off x="203200" y="2711450"/>
            <a:ext cx="3542030" cy="2351405"/>
          </a:xfrm>
          <a:prstGeom prst="rect">
            <a:avLst/>
          </a:prstGeom>
        </p:spPr>
      </p:pic>
      <p:sp>
        <p:nvSpPr>
          <p:cNvPr id="4" name="文本框 3"/>
          <p:cNvSpPr txBox="1"/>
          <p:nvPr/>
        </p:nvSpPr>
        <p:spPr>
          <a:xfrm>
            <a:off x="1542415" y="2052955"/>
            <a:ext cx="1993900"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党性原则</a:t>
            </a:r>
            <a:endParaRPr lang="zh-CN" altLang="en-US" sz="28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216090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椭圆 5"/>
          <p:cNvSpPr/>
          <p:nvPr/>
        </p:nvSpPr>
        <p:spPr>
          <a:xfrm>
            <a:off x="594360"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08355" y="108775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2</a:t>
            </a:r>
            <a:endParaRPr lang="en-US" altLang="zh-CN" sz="28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1854200" y="1088390"/>
            <a:ext cx="1369695" cy="583565"/>
          </a:xfrm>
          <a:prstGeom prst="rect">
            <a:avLst/>
          </a:prstGeom>
          <a:noFill/>
        </p:spPr>
        <p:txBody>
          <a:bodyPr wrap="square" rtlCol="0">
            <a:spAutoFit/>
          </a:bodyPr>
          <a:p>
            <a:pPr algn="ctr"/>
            <a:r>
              <a:rPr lang="zh-CN" altLang="en-US" sz="3200" b="1">
                <a:solidFill>
                  <a:srgbClr val="C00000"/>
                </a:solidFill>
                <a:latin typeface="微软雅黑" panose="020B0503020204020204" charset="-122"/>
                <a:ea typeface="微软雅黑" panose="020B0503020204020204" charset="-122"/>
              </a:rPr>
              <a:t>方针</a:t>
            </a:r>
            <a:endParaRPr lang="zh-CN" altLang="en-US" sz="32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4098925" y="781050"/>
            <a:ext cx="8042910" cy="5477510"/>
          </a:xfrm>
          <a:prstGeom prst="rect">
            <a:avLst/>
          </a:prstGeom>
          <a:noFill/>
        </p:spPr>
        <p:txBody>
          <a:bodyPr wrap="square" rtlCol="0">
            <a:spAutoFit/>
          </a:bodyPr>
          <a:p>
            <a:pPr indent="457200" algn="just" fontAlgn="auto">
              <a:lnSpc>
                <a:spcPts val="2800"/>
              </a:lnSpc>
              <a:extLst>
                <a:ext uri="{35155182-B16C-46BC-9424-99874614C6A1}">
                  <wpsdc:indentchars xmlns:wpsdc="http://www.wps.cn/officeDocument/2017/drawingmlCustomData" val="200" checksum="59296752"/>
                </a:ext>
              </a:extLst>
            </a:pPr>
            <a:r>
              <a:rPr lang="en-US" altLang="zh-CN">
                <a:solidFill>
                  <a:schemeClr val="tx1"/>
                </a:solidFill>
                <a:latin typeface="微软雅黑" panose="020B0503020204020204" charset="-122"/>
                <a:ea typeface="微软雅黑" panose="020B0503020204020204" charset="-122"/>
                <a:cs typeface="微软雅黑" panose="020B0503020204020204" charset="-122"/>
              </a:rPr>
              <a:t>“</a:t>
            </a:r>
            <a:r>
              <a:rPr lang="en-US" altLang="zh-CN" b="1">
                <a:solidFill>
                  <a:srgbClr val="C00000"/>
                </a:solidFill>
                <a:latin typeface="微软雅黑" panose="020B0503020204020204" charset="-122"/>
                <a:ea typeface="微软雅黑" panose="020B0503020204020204" charset="-122"/>
                <a:cs typeface="微软雅黑" panose="020B0503020204020204" charset="-122"/>
              </a:rPr>
              <a:t>团结稳定鼓劲、正面宣传为主</a:t>
            </a:r>
            <a:r>
              <a:rPr lang="en-US" altLang="zh-CN">
                <a:solidFill>
                  <a:schemeClr val="tx1"/>
                </a:solidFill>
                <a:latin typeface="微软雅黑" panose="020B0503020204020204" charset="-122"/>
                <a:ea typeface="微软雅黑" panose="020B0503020204020204" charset="-122"/>
                <a:cs typeface="微软雅黑" panose="020B0503020204020204" charset="-122"/>
              </a:rPr>
              <a:t>，是党的新闻舆论工作必须遵循的基本方针。做好正面宣传，要增强</a:t>
            </a:r>
            <a:r>
              <a:rPr lang="en-US" altLang="zh-CN">
                <a:solidFill>
                  <a:srgbClr val="C00000"/>
                </a:solidFill>
                <a:latin typeface="微软雅黑" panose="020B0503020204020204" charset="-122"/>
                <a:ea typeface="微软雅黑" panose="020B0503020204020204" charset="-122"/>
                <a:cs typeface="微软雅黑" panose="020B0503020204020204" charset="-122"/>
              </a:rPr>
              <a:t>吸引力和感染力</a:t>
            </a:r>
            <a:r>
              <a:rPr lang="en-US" altLang="zh-CN">
                <a:solidFill>
                  <a:schemeClr val="tx1"/>
                </a:solidFill>
                <a:latin typeface="微软雅黑" panose="020B0503020204020204" charset="-122"/>
                <a:ea typeface="微软雅黑" panose="020B0503020204020204" charset="-122"/>
                <a:cs typeface="微软雅黑" panose="020B0503020204020204" charset="-122"/>
              </a:rPr>
              <a:t>。</a:t>
            </a:r>
            <a:r>
              <a:rPr lang="en-US" altLang="zh-CN">
                <a:solidFill>
                  <a:srgbClr val="C00000"/>
                </a:solidFill>
                <a:latin typeface="微软雅黑" panose="020B0503020204020204" charset="-122"/>
                <a:ea typeface="微软雅黑" panose="020B0503020204020204" charset="-122"/>
                <a:cs typeface="微软雅黑" panose="020B0503020204020204" charset="-122"/>
              </a:rPr>
              <a:t>真实性</a:t>
            </a:r>
            <a:r>
              <a:rPr lang="en-US" altLang="zh-CN">
                <a:solidFill>
                  <a:schemeClr val="tx1"/>
                </a:solidFill>
                <a:latin typeface="微软雅黑" panose="020B0503020204020204" charset="-122"/>
                <a:ea typeface="微软雅黑" panose="020B0503020204020204" charset="-122"/>
                <a:cs typeface="微软雅黑" panose="020B0503020204020204" charset="-122"/>
              </a:rPr>
              <a:t>是新闻的生命。要根据事实来描述事实，既准确报道个别事实，又从宏观上把握和反映事件或事物的全貌。</a:t>
            </a:r>
            <a:r>
              <a:rPr lang="en-US" altLang="zh-CN">
                <a:solidFill>
                  <a:srgbClr val="C00000"/>
                </a:solidFill>
                <a:latin typeface="微软雅黑" panose="020B0503020204020204" charset="-122"/>
                <a:ea typeface="微软雅黑" panose="020B0503020204020204" charset="-122"/>
                <a:cs typeface="微软雅黑" panose="020B0503020204020204" charset="-122"/>
              </a:rPr>
              <a:t>舆论监督和正面宣传是统一的</a:t>
            </a:r>
            <a:r>
              <a:rPr lang="en-US" altLang="zh-CN">
                <a:solidFill>
                  <a:schemeClr val="tx1"/>
                </a:solidFill>
                <a:latin typeface="微软雅黑" panose="020B0503020204020204" charset="-122"/>
                <a:ea typeface="微软雅黑" panose="020B0503020204020204" charset="-122"/>
                <a:cs typeface="微软雅黑" panose="020B0503020204020204" charset="-122"/>
              </a:rPr>
              <a:t>。新闻媒体要直面工作中存在的问题，直面社会丑恶现象，激浊扬清、针砭时弊，同时发表批评性报道要事实准确、分析客观。”</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a:solidFill>
                  <a:schemeClr val="tx1"/>
                </a:solidFill>
                <a:latin typeface="微软雅黑" panose="020B0503020204020204" charset="-122"/>
                <a:ea typeface="微软雅黑" panose="020B0503020204020204" charset="-122"/>
                <a:cs typeface="微软雅黑" panose="020B0503020204020204" charset="-122"/>
              </a:rPr>
              <a:t>　　　　　　　　　</a:t>
            </a:r>
            <a:r>
              <a:rPr lang="en-US" altLang="zh-CN">
                <a:solidFill>
                  <a:schemeClr val="tx1"/>
                </a:solidFill>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sym typeface="+mn-ea"/>
              </a:rPr>
              <a:t>《坚持党的新闻舆论工作的正确政治方向》</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en-US" altLang="zh-CN">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rPr>
              <a:t>坚持</a:t>
            </a:r>
            <a:r>
              <a:rPr lang="zh-CN" altLang="en-US" b="1">
                <a:solidFill>
                  <a:srgbClr val="C00000"/>
                </a:solidFill>
                <a:latin typeface="微软雅黑" panose="020B0503020204020204" charset="-122"/>
                <a:ea typeface="微软雅黑" panose="020B0503020204020204" charset="-122"/>
                <a:cs typeface="微软雅黑" panose="020B0503020204020204" charset="-122"/>
              </a:rPr>
              <a:t>团结稳定鼓劲、正面宣传为主</a:t>
            </a:r>
            <a:r>
              <a:rPr lang="zh-CN" altLang="en-US">
                <a:solidFill>
                  <a:schemeClr val="tx1"/>
                </a:solidFill>
                <a:latin typeface="微软雅黑" panose="020B0503020204020204" charset="-122"/>
                <a:ea typeface="微软雅黑" panose="020B0503020204020204" charset="-122"/>
                <a:cs typeface="微软雅黑" panose="020B0503020204020204" charset="-122"/>
              </a:rPr>
              <a:t>，是宣传思想工作必须遵循的重要方针。我们正在进行具有许多新的历史特点的伟大斗争，面临的挑战和困难前所未有，必须坚持巩固壮大主流思想舆论，弘扬主旋律，传播正能量，激发全社会团结奋进的强大力量。</a:t>
            </a:r>
            <a:r>
              <a:rPr lang="zh-CN" altLang="en-US">
                <a:solidFill>
                  <a:srgbClr val="C00000"/>
                </a:solidFill>
                <a:latin typeface="微软雅黑" panose="020B0503020204020204" charset="-122"/>
                <a:ea typeface="微软雅黑" panose="020B0503020204020204" charset="-122"/>
                <a:cs typeface="微软雅黑" panose="020B0503020204020204" charset="-122"/>
              </a:rPr>
              <a:t>关键</a:t>
            </a:r>
            <a:r>
              <a:rPr lang="zh-CN" altLang="en-US">
                <a:solidFill>
                  <a:schemeClr val="tx1"/>
                </a:solidFill>
                <a:latin typeface="微软雅黑" panose="020B0503020204020204" charset="-122"/>
                <a:ea typeface="微软雅黑" panose="020B0503020204020204" charset="-122"/>
                <a:cs typeface="微软雅黑" panose="020B0503020204020204" charset="-122"/>
              </a:rPr>
              <a:t>是要提高质量和水平，把握好时、度、效，增强吸引力和感染力，让群众爱听爱看、产生共鸣，充分发挥正面宣传</a:t>
            </a:r>
            <a:r>
              <a:rPr lang="zh-CN" altLang="en-US">
                <a:solidFill>
                  <a:srgbClr val="C00000"/>
                </a:solidFill>
                <a:latin typeface="微软雅黑" panose="020B0503020204020204" charset="-122"/>
                <a:ea typeface="微软雅黑" panose="020B0503020204020204" charset="-122"/>
                <a:cs typeface="微软雅黑" panose="020B0503020204020204" charset="-122"/>
              </a:rPr>
              <a:t>鼓舞人、激励人</a:t>
            </a:r>
            <a:r>
              <a:rPr lang="zh-CN" altLang="en-US">
                <a:solidFill>
                  <a:schemeClr val="tx1"/>
                </a:solidFill>
                <a:latin typeface="微软雅黑" panose="020B0503020204020204" charset="-122"/>
                <a:ea typeface="微软雅黑" panose="020B0503020204020204" charset="-122"/>
                <a:cs typeface="微软雅黑" panose="020B0503020204020204" charset="-122"/>
              </a:rPr>
              <a:t>的作用。在事关大是大非和政治原则问题上，必须增强主动性、掌握主动权、打好主动仗，帮助干部群众划清是非界限、澄清模糊认识。</a:t>
            </a:r>
            <a:r>
              <a:rPr lang="en-US" altLang="zh-CN">
                <a:solidFill>
                  <a:schemeClr val="tx1"/>
                </a:solidFill>
                <a:latin typeface="微软雅黑" panose="020B0503020204020204" charset="-122"/>
                <a:ea typeface="微软雅黑" panose="020B0503020204020204" charset="-122"/>
                <a:cs typeface="微软雅黑" panose="020B0503020204020204" charset="-122"/>
              </a:rPr>
              <a:t>“</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《把宣传思想工作做得更好》</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nvGrpSpPr>
          <p:cNvPr id="14" name="กลุ่ม 1"/>
          <p:cNvGrpSpPr/>
          <p:nvPr/>
        </p:nvGrpSpPr>
        <p:grpSpPr>
          <a:xfrm flipH="1">
            <a:off x="716280" y="2056765"/>
            <a:ext cx="2376805" cy="2986405"/>
            <a:chOff x="12693926" y="3128116"/>
            <a:chExt cx="9685063" cy="10664085"/>
          </a:xfrm>
          <a:effectLst>
            <a:outerShdw blurRad="50800" dist="38100" dir="2700000" algn="tl" rotWithShape="0">
              <a:prstClr val="black">
                <a:alpha val="40000"/>
              </a:prstClr>
            </a:outerShdw>
          </a:effectLst>
        </p:grpSpPr>
        <p:sp>
          <p:nvSpPr>
            <p:cNvPr id="3" name="Rectangle 8"/>
            <p:cNvSpPr>
              <a:spLocks noChangeArrowheads="1"/>
            </p:cNvSpPr>
            <p:nvPr/>
          </p:nvSpPr>
          <p:spPr bwMode="auto">
            <a:xfrm>
              <a:off x="16682442" y="3128116"/>
              <a:ext cx="4173105" cy="5895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 name="Rectangle 9"/>
            <p:cNvSpPr>
              <a:spLocks noChangeArrowheads="1"/>
            </p:cNvSpPr>
            <p:nvPr/>
          </p:nvSpPr>
          <p:spPr bwMode="auto">
            <a:xfrm>
              <a:off x="16682442" y="3128116"/>
              <a:ext cx="4173105" cy="5895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 name="Rectangle 10"/>
            <p:cNvSpPr>
              <a:spLocks noChangeArrowheads="1"/>
            </p:cNvSpPr>
            <p:nvPr/>
          </p:nvSpPr>
          <p:spPr bwMode="auto">
            <a:xfrm>
              <a:off x="17114707" y="3525332"/>
              <a:ext cx="528064" cy="165897"/>
            </a:xfrm>
            <a:prstGeom prst="rect">
              <a:avLst/>
            </a:prstGeom>
            <a:solidFill>
              <a:srgbClr val="F99B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 name="Rectangle 11"/>
            <p:cNvSpPr>
              <a:spLocks noChangeArrowheads="1"/>
            </p:cNvSpPr>
            <p:nvPr/>
          </p:nvSpPr>
          <p:spPr bwMode="auto">
            <a:xfrm>
              <a:off x="17114707" y="3873481"/>
              <a:ext cx="528064" cy="149540"/>
            </a:xfrm>
            <a:prstGeom prst="rect">
              <a:avLst/>
            </a:prstGeom>
            <a:solidFill>
              <a:srgbClr val="19B0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 name="Rectangle 12"/>
            <p:cNvSpPr>
              <a:spLocks noChangeArrowheads="1"/>
            </p:cNvSpPr>
            <p:nvPr/>
          </p:nvSpPr>
          <p:spPr bwMode="auto">
            <a:xfrm>
              <a:off x="17114707" y="4221629"/>
              <a:ext cx="528064" cy="149540"/>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 name="Rectangle 13"/>
            <p:cNvSpPr>
              <a:spLocks noChangeArrowheads="1"/>
            </p:cNvSpPr>
            <p:nvPr/>
          </p:nvSpPr>
          <p:spPr bwMode="auto">
            <a:xfrm>
              <a:off x="17114707" y="4221629"/>
              <a:ext cx="528064" cy="1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26" name="Rectangle 14"/>
            <p:cNvSpPr>
              <a:spLocks noChangeArrowheads="1"/>
            </p:cNvSpPr>
            <p:nvPr/>
          </p:nvSpPr>
          <p:spPr bwMode="auto">
            <a:xfrm>
              <a:off x="17114707" y="4569777"/>
              <a:ext cx="528064" cy="147204"/>
            </a:xfrm>
            <a:prstGeom prst="rect">
              <a:avLst/>
            </a:prstGeom>
            <a:solidFill>
              <a:srgbClr val="4E8E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27" name="Rectangle 15"/>
            <p:cNvSpPr>
              <a:spLocks noChangeArrowheads="1"/>
            </p:cNvSpPr>
            <p:nvPr/>
          </p:nvSpPr>
          <p:spPr bwMode="auto">
            <a:xfrm>
              <a:off x="17114707" y="4569777"/>
              <a:ext cx="528064" cy="1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28" name="Rectangle 16"/>
            <p:cNvSpPr>
              <a:spLocks noChangeArrowheads="1"/>
            </p:cNvSpPr>
            <p:nvPr/>
          </p:nvSpPr>
          <p:spPr bwMode="auto">
            <a:xfrm>
              <a:off x="17990918" y="3541689"/>
              <a:ext cx="2434701"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29" name="Rectangle 17"/>
            <p:cNvSpPr>
              <a:spLocks noChangeArrowheads="1"/>
            </p:cNvSpPr>
            <p:nvPr/>
          </p:nvSpPr>
          <p:spPr bwMode="auto">
            <a:xfrm>
              <a:off x="17990918" y="4055733"/>
              <a:ext cx="2434701"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0" name="Rectangle 18"/>
            <p:cNvSpPr>
              <a:spLocks noChangeArrowheads="1"/>
            </p:cNvSpPr>
            <p:nvPr/>
          </p:nvSpPr>
          <p:spPr bwMode="auto">
            <a:xfrm>
              <a:off x="17990918" y="4055733"/>
              <a:ext cx="2434701"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1" name="Rectangle 19"/>
            <p:cNvSpPr>
              <a:spLocks noChangeArrowheads="1"/>
            </p:cNvSpPr>
            <p:nvPr/>
          </p:nvSpPr>
          <p:spPr bwMode="auto">
            <a:xfrm>
              <a:off x="17990918" y="4551085"/>
              <a:ext cx="2434701" cy="182252"/>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2" name="Rectangle 20"/>
            <p:cNvSpPr>
              <a:spLocks noChangeArrowheads="1"/>
            </p:cNvSpPr>
            <p:nvPr/>
          </p:nvSpPr>
          <p:spPr bwMode="auto">
            <a:xfrm>
              <a:off x="17990918" y="4551085"/>
              <a:ext cx="2434701" cy="18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3" name="Rectangle 21"/>
            <p:cNvSpPr>
              <a:spLocks noChangeArrowheads="1"/>
            </p:cNvSpPr>
            <p:nvPr/>
          </p:nvSpPr>
          <p:spPr bwMode="auto">
            <a:xfrm>
              <a:off x="17990918" y="4303409"/>
              <a:ext cx="2434701"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4" name="Rectangle 22"/>
            <p:cNvSpPr>
              <a:spLocks noChangeArrowheads="1"/>
            </p:cNvSpPr>
            <p:nvPr/>
          </p:nvSpPr>
          <p:spPr bwMode="auto">
            <a:xfrm>
              <a:off x="17990918" y="4303409"/>
              <a:ext cx="2434701"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5" name="Freeform 23"/>
            <p:cNvSpPr/>
            <p:nvPr/>
          </p:nvSpPr>
          <p:spPr bwMode="auto">
            <a:xfrm>
              <a:off x="17990918" y="3789365"/>
              <a:ext cx="2434701" cy="182252"/>
            </a:xfrm>
            <a:custGeom>
              <a:avLst/>
              <a:gdLst>
                <a:gd name="T0" fmla="*/ 0 w 1042"/>
                <a:gd name="T1" fmla="*/ 78 h 78"/>
                <a:gd name="T2" fmla="*/ 1042 w 1042"/>
                <a:gd name="T3" fmla="*/ 71 h 78"/>
                <a:gd name="T4" fmla="*/ 1042 w 1042"/>
                <a:gd name="T5" fmla="*/ 0 h 78"/>
                <a:gd name="T6" fmla="*/ 0 w 1042"/>
                <a:gd name="T7" fmla="*/ 0 h 78"/>
                <a:gd name="T8" fmla="*/ 0 w 1042"/>
                <a:gd name="T9" fmla="*/ 78 h 78"/>
              </a:gdLst>
              <a:ahLst/>
              <a:cxnLst>
                <a:cxn ang="0">
                  <a:pos x="T0" y="T1"/>
                </a:cxn>
                <a:cxn ang="0">
                  <a:pos x="T2" y="T3"/>
                </a:cxn>
                <a:cxn ang="0">
                  <a:pos x="T4" y="T5"/>
                </a:cxn>
                <a:cxn ang="0">
                  <a:pos x="T6" y="T7"/>
                </a:cxn>
                <a:cxn ang="0">
                  <a:pos x="T8" y="T9"/>
                </a:cxn>
              </a:cxnLst>
              <a:rect l="0" t="0" r="r" b="b"/>
              <a:pathLst>
                <a:path w="1042" h="78">
                  <a:moveTo>
                    <a:pt x="0" y="78"/>
                  </a:moveTo>
                  <a:lnTo>
                    <a:pt x="1042" y="71"/>
                  </a:lnTo>
                  <a:lnTo>
                    <a:pt x="1042" y="0"/>
                  </a:lnTo>
                  <a:lnTo>
                    <a:pt x="0" y="0"/>
                  </a:lnTo>
                  <a:lnTo>
                    <a:pt x="0" y="78"/>
                  </a:ln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6" name="Rectangle 24"/>
            <p:cNvSpPr>
              <a:spLocks noChangeArrowheads="1"/>
            </p:cNvSpPr>
            <p:nvPr/>
          </p:nvSpPr>
          <p:spPr bwMode="auto">
            <a:xfrm>
              <a:off x="17098350" y="7366645"/>
              <a:ext cx="3327269"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7" name="Rectangle 25"/>
            <p:cNvSpPr>
              <a:spLocks noChangeArrowheads="1"/>
            </p:cNvSpPr>
            <p:nvPr/>
          </p:nvSpPr>
          <p:spPr bwMode="auto">
            <a:xfrm>
              <a:off x="17098350" y="7366645"/>
              <a:ext cx="3327269"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8" name="Freeform 26"/>
            <p:cNvSpPr/>
            <p:nvPr/>
          </p:nvSpPr>
          <p:spPr bwMode="auto">
            <a:xfrm>
              <a:off x="17098350" y="7864334"/>
              <a:ext cx="3327269" cy="182252"/>
            </a:xfrm>
            <a:custGeom>
              <a:avLst/>
              <a:gdLst>
                <a:gd name="T0" fmla="*/ 0 w 1424"/>
                <a:gd name="T1" fmla="*/ 78 h 78"/>
                <a:gd name="T2" fmla="*/ 1424 w 1424"/>
                <a:gd name="T3" fmla="*/ 78 h 78"/>
                <a:gd name="T4" fmla="*/ 1424 w 1424"/>
                <a:gd name="T5" fmla="*/ 0 h 78"/>
                <a:gd name="T6" fmla="*/ 0 w 1424"/>
                <a:gd name="T7" fmla="*/ 7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8"/>
                  </a:lnTo>
                  <a:lnTo>
                    <a:pt x="1424" y="0"/>
                  </a:lnTo>
                  <a:lnTo>
                    <a:pt x="0" y="7"/>
                  </a:lnTo>
                  <a:lnTo>
                    <a:pt x="0" y="78"/>
                  </a:ln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39" name="Freeform 27"/>
            <p:cNvSpPr/>
            <p:nvPr/>
          </p:nvSpPr>
          <p:spPr bwMode="auto">
            <a:xfrm>
              <a:off x="17098350" y="7864334"/>
              <a:ext cx="3327269" cy="182252"/>
            </a:xfrm>
            <a:custGeom>
              <a:avLst/>
              <a:gdLst>
                <a:gd name="T0" fmla="*/ 0 w 1424"/>
                <a:gd name="T1" fmla="*/ 78 h 78"/>
                <a:gd name="T2" fmla="*/ 1424 w 1424"/>
                <a:gd name="T3" fmla="*/ 78 h 78"/>
                <a:gd name="T4" fmla="*/ 1424 w 1424"/>
                <a:gd name="T5" fmla="*/ 0 h 78"/>
                <a:gd name="T6" fmla="*/ 0 w 1424"/>
                <a:gd name="T7" fmla="*/ 7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8"/>
                  </a:lnTo>
                  <a:lnTo>
                    <a:pt x="1424" y="0"/>
                  </a:lnTo>
                  <a:lnTo>
                    <a:pt x="0" y="7"/>
                  </a:lnTo>
                  <a:lnTo>
                    <a:pt x="0"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0" name="Rectangle 28"/>
            <p:cNvSpPr>
              <a:spLocks noChangeArrowheads="1"/>
            </p:cNvSpPr>
            <p:nvPr/>
          </p:nvSpPr>
          <p:spPr bwMode="auto">
            <a:xfrm>
              <a:off x="17098350" y="8378379"/>
              <a:ext cx="3327269" cy="182252"/>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1" name="Rectangle 29"/>
            <p:cNvSpPr>
              <a:spLocks noChangeArrowheads="1"/>
            </p:cNvSpPr>
            <p:nvPr/>
          </p:nvSpPr>
          <p:spPr bwMode="auto">
            <a:xfrm>
              <a:off x="17098350" y="8378379"/>
              <a:ext cx="3327269" cy="18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2" name="Rectangle 30"/>
            <p:cNvSpPr>
              <a:spLocks noChangeArrowheads="1"/>
            </p:cNvSpPr>
            <p:nvPr/>
          </p:nvSpPr>
          <p:spPr bwMode="auto">
            <a:xfrm>
              <a:off x="17098350" y="8128366"/>
              <a:ext cx="3327269"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3" name="Rectangle 31"/>
            <p:cNvSpPr>
              <a:spLocks noChangeArrowheads="1"/>
            </p:cNvSpPr>
            <p:nvPr/>
          </p:nvSpPr>
          <p:spPr bwMode="auto">
            <a:xfrm>
              <a:off x="17098350" y="8128366"/>
              <a:ext cx="3327269"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4" name="Rectangle 32"/>
            <p:cNvSpPr>
              <a:spLocks noChangeArrowheads="1"/>
            </p:cNvSpPr>
            <p:nvPr/>
          </p:nvSpPr>
          <p:spPr bwMode="auto">
            <a:xfrm>
              <a:off x="17098350" y="7616658"/>
              <a:ext cx="3327269" cy="16356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5" name="Rectangle 33"/>
            <p:cNvSpPr>
              <a:spLocks noChangeArrowheads="1"/>
            </p:cNvSpPr>
            <p:nvPr/>
          </p:nvSpPr>
          <p:spPr bwMode="auto">
            <a:xfrm>
              <a:off x="17098350" y="7616658"/>
              <a:ext cx="3327269" cy="16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6" name="Freeform 34"/>
            <p:cNvSpPr/>
            <p:nvPr/>
          </p:nvSpPr>
          <p:spPr bwMode="auto">
            <a:xfrm>
              <a:off x="17098350" y="5611886"/>
              <a:ext cx="3327269" cy="182252"/>
            </a:xfrm>
            <a:custGeom>
              <a:avLst/>
              <a:gdLst>
                <a:gd name="T0" fmla="*/ 0 w 1424"/>
                <a:gd name="T1" fmla="*/ 78 h 78"/>
                <a:gd name="T2" fmla="*/ 1424 w 1424"/>
                <a:gd name="T3" fmla="*/ 78 h 78"/>
                <a:gd name="T4" fmla="*/ 1424 w 1424"/>
                <a:gd name="T5" fmla="*/ 0 h 78"/>
                <a:gd name="T6" fmla="*/ 0 w 1424"/>
                <a:gd name="T7" fmla="*/ 7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8"/>
                  </a:lnTo>
                  <a:lnTo>
                    <a:pt x="1424" y="0"/>
                  </a:lnTo>
                  <a:lnTo>
                    <a:pt x="0" y="7"/>
                  </a:lnTo>
                  <a:lnTo>
                    <a:pt x="0" y="78"/>
                  </a:ln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7" name="Freeform 35"/>
            <p:cNvSpPr/>
            <p:nvPr/>
          </p:nvSpPr>
          <p:spPr bwMode="auto">
            <a:xfrm>
              <a:off x="17098350" y="5611886"/>
              <a:ext cx="3327269" cy="182252"/>
            </a:xfrm>
            <a:custGeom>
              <a:avLst/>
              <a:gdLst>
                <a:gd name="T0" fmla="*/ 0 w 1424"/>
                <a:gd name="T1" fmla="*/ 78 h 78"/>
                <a:gd name="T2" fmla="*/ 1424 w 1424"/>
                <a:gd name="T3" fmla="*/ 78 h 78"/>
                <a:gd name="T4" fmla="*/ 1424 w 1424"/>
                <a:gd name="T5" fmla="*/ 0 h 78"/>
                <a:gd name="T6" fmla="*/ 0 w 1424"/>
                <a:gd name="T7" fmla="*/ 7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8"/>
                  </a:lnTo>
                  <a:lnTo>
                    <a:pt x="1424" y="0"/>
                  </a:lnTo>
                  <a:lnTo>
                    <a:pt x="0" y="7"/>
                  </a:lnTo>
                  <a:lnTo>
                    <a:pt x="0"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8" name="Rectangle 36"/>
            <p:cNvSpPr>
              <a:spLocks noChangeArrowheads="1"/>
            </p:cNvSpPr>
            <p:nvPr/>
          </p:nvSpPr>
          <p:spPr bwMode="auto">
            <a:xfrm>
              <a:off x="17098350" y="6125930"/>
              <a:ext cx="3327269" cy="182252"/>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49" name="Rectangle 37"/>
            <p:cNvSpPr>
              <a:spLocks noChangeArrowheads="1"/>
            </p:cNvSpPr>
            <p:nvPr/>
          </p:nvSpPr>
          <p:spPr bwMode="auto">
            <a:xfrm>
              <a:off x="17098350" y="6125930"/>
              <a:ext cx="3327269" cy="18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0" name="Freeform 38"/>
            <p:cNvSpPr/>
            <p:nvPr/>
          </p:nvSpPr>
          <p:spPr bwMode="auto">
            <a:xfrm>
              <a:off x="17098350" y="6637637"/>
              <a:ext cx="3327269" cy="182252"/>
            </a:xfrm>
            <a:custGeom>
              <a:avLst/>
              <a:gdLst>
                <a:gd name="T0" fmla="*/ 0 w 1424"/>
                <a:gd name="T1" fmla="*/ 78 h 78"/>
                <a:gd name="T2" fmla="*/ 1424 w 1424"/>
                <a:gd name="T3" fmla="*/ 71 h 78"/>
                <a:gd name="T4" fmla="*/ 1424 w 1424"/>
                <a:gd name="T5" fmla="*/ 0 h 78"/>
                <a:gd name="T6" fmla="*/ 0 w 1424"/>
                <a:gd name="T7" fmla="*/ 0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1"/>
                  </a:lnTo>
                  <a:lnTo>
                    <a:pt x="1424" y="0"/>
                  </a:lnTo>
                  <a:lnTo>
                    <a:pt x="0" y="0"/>
                  </a:lnTo>
                  <a:lnTo>
                    <a:pt x="0" y="78"/>
                  </a:ln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1" name="Freeform 39"/>
            <p:cNvSpPr/>
            <p:nvPr/>
          </p:nvSpPr>
          <p:spPr bwMode="auto">
            <a:xfrm>
              <a:off x="17098350" y="6637637"/>
              <a:ext cx="3327269" cy="182252"/>
            </a:xfrm>
            <a:custGeom>
              <a:avLst/>
              <a:gdLst>
                <a:gd name="T0" fmla="*/ 0 w 1424"/>
                <a:gd name="T1" fmla="*/ 78 h 78"/>
                <a:gd name="T2" fmla="*/ 1424 w 1424"/>
                <a:gd name="T3" fmla="*/ 71 h 78"/>
                <a:gd name="T4" fmla="*/ 1424 w 1424"/>
                <a:gd name="T5" fmla="*/ 0 h 78"/>
                <a:gd name="T6" fmla="*/ 0 w 1424"/>
                <a:gd name="T7" fmla="*/ 0 h 78"/>
                <a:gd name="T8" fmla="*/ 0 w 1424"/>
                <a:gd name="T9" fmla="*/ 78 h 78"/>
              </a:gdLst>
              <a:ahLst/>
              <a:cxnLst>
                <a:cxn ang="0">
                  <a:pos x="T0" y="T1"/>
                </a:cxn>
                <a:cxn ang="0">
                  <a:pos x="T2" y="T3"/>
                </a:cxn>
                <a:cxn ang="0">
                  <a:pos x="T4" y="T5"/>
                </a:cxn>
                <a:cxn ang="0">
                  <a:pos x="T6" y="T7"/>
                </a:cxn>
                <a:cxn ang="0">
                  <a:pos x="T8" y="T9"/>
                </a:cxn>
              </a:cxnLst>
              <a:rect l="0" t="0" r="r" b="b"/>
              <a:pathLst>
                <a:path w="1424" h="78">
                  <a:moveTo>
                    <a:pt x="0" y="78"/>
                  </a:moveTo>
                  <a:lnTo>
                    <a:pt x="1424" y="71"/>
                  </a:lnTo>
                  <a:lnTo>
                    <a:pt x="1424" y="0"/>
                  </a:lnTo>
                  <a:lnTo>
                    <a:pt x="0" y="0"/>
                  </a:lnTo>
                  <a:lnTo>
                    <a:pt x="0"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2" name="Rectangle 40"/>
            <p:cNvSpPr>
              <a:spLocks noChangeArrowheads="1"/>
            </p:cNvSpPr>
            <p:nvPr/>
          </p:nvSpPr>
          <p:spPr bwMode="auto">
            <a:xfrm>
              <a:off x="17098350" y="6389961"/>
              <a:ext cx="3327269"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3" name="Rectangle 41"/>
            <p:cNvSpPr>
              <a:spLocks noChangeArrowheads="1"/>
            </p:cNvSpPr>
            <p:nvPr/>
          </p:nvSpPr>
          <p:spPr bwMode="auto">
            <a:xfrm>
              <a:off x="17098350" y="6389961"/>
              <a:ext cx="3327269"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4" name="Rectangle 42"/>
            <p:cNvSpPr>
              <a:spLocks noChangeArrowheads="1"/>
            </p:cNvSpPr>
            <p:nvPr/>
          </p:nvSpPr>
          <p:spPr bwMode="auto">
            <a:xfrm>
              <a:off x="17098350" y="5875917"/>
              <a:ext cx="3327269" cy="165897"/>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5" name="Rectangle 43"/>
            <p:cNvSpPr>
              <a:spLocks noChangeArrowheads="1"/>
            </p:cNvSpPr>
            <p:nvPr/>
          </p:nvSpPr>
          <p:spPr bwMode="auto">
            <a:xfrm>
              <a:off x="17098350" y="5875917"/>
              <a:ext cx="3327269" cy="16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6" name="Freeform 45"/>
            <p:cNvSpPr/>
            <p:nvPr/>
          </p:nvSpPr>
          <p:spPr bwMode="auto">
            <a:xfrm>
              <a:off x="14116893" y="3955260"/>
              <a:ext cx="4420781" cy="6128811"/>
            </a:xfrm>
            <a:custGeom>
              <a:avLst/>
              <a:gdLst>
                <a:gd name="T0" fmla="*/ 267 w 267"/>
                <a:gd name="T1" fmla="*/ 367 h 370"/>
                <a:gd name="T2" fmla="*/ 264 w 267"/>
                <a:gd name="T3" fmla="*/ 370 h 370"/>
                <a:gd name="T4" fmla="*/ 4 w 267"/>
                <a:gd name="T5" fmla="*/ 370 h 370"/>
                <a:gd name="T6" fmla="*/ 0 w 267"/>
                <a:gd name="T7" fmla="*/ 367 h 370"/>
                <a:gd name="T8" fmla="*/ 0 w 267"/>
                <a:gd name="T9" fmla="*/ 3 h 370"/>
                <a:gd name="T10" fmla="*/ 4 w 267"/>
                <a:gd name="T11" fmla="*/ 0 h 370"/>
                <a:gd name="T12" fmla="*/ 264 w 267"/>
                <a:gd name="T13" fmla="*/ 0 h 370"/>
                <a:gd name="T14" fmla="*/ 267 w 267"/>
                <a:gd name="T15" fmla="*/ 3 h 370"/>
                <a:gd name="T16" fmla="*/ 267 w 267"/>
                <a:gd name="T17" fmla="*/ 36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370">
                  <a:moveTo>
                    <a:pt x="267" y="367"/>
                  </a:moveTo>
                  <a:cubicBezTo>
                    <a:pt x="267" y="369"/>
                    <a:pt x="266" y="370"/>
                    <a:pt x="264" y="370"/>
                  </a:cubicBezTo>
                  <a:cubicBezTo>
                    <a:pt x="4" y="370"/>
                    <a:pt x="4" y="370"/>
                    <a:pt x="4" y="370"/>
                  </a:cubicBezTo>
                  <a:cubicBezTo>
                    <a:pt x="2" y="370"/>
                    <a:pt x="0" y="369"/>
                    <a:pt x="0" y="367"/>
                  </a:cubicBezTo>
                  <a:cubicBezTo>
                    <a:pt x="0" y="3"/>
                    <a:pt x="0" y="3"/>
                    <a:pt x="0" y="3"/>
                  </a:cubicBezTo>
                  <a:cubicBezTo>
                    <a:pt x="0" y="2"/>
                    <a:pt x="2" y="0"/>
                    <a:pt x="4" y="0"/>
                  </a:cubicBezTo>
                  <a:cubicBezTo>
                    <a:pt x="264" y="0"/>
                    <a:pt x="264" y="0"/>
                    <a:pt x="264" y="0"/>
                  </a:cubicBezTo>
                  <a:cubicBezTo>
                    <a:pt x="266" y="0"/>
                    <a:pt x="267" y="2"/>
                    <a:pt x="267" y="3"/>
                  </a:cubicBezTo>
                  <a:cubicBezTo>
                    <a:pt x="267" y="367"/>
                    <a:pt x="267" y="367"/>
                    <a:pt x="267" y="36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7" name="Rectangle 46"/>
            <p:cNvSpPr>
              <a:spLocks noChangeArrowheads="1"/>
            </p:cNvSpPr>
            <p:nvPr/>
          </p:nvSpPr>
          <p:spPr bwMode="auto">
            <a:xfrm>
              <a:off x="14761785" y="7864334"/>
              <a:ext cx="729008" cy="247676"/>
            </a:xfrm>
            <a:prstGeom prst="rect">
              <a:avLst/>
            </a:prstGeom>
            <a:solidFill>
              <a:srgbClr val="C221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8" name="Rectangle 47"/>
            <p:cNvSpPr>
              <a:spLocks noChangeArrowheads="1"/>
            </p:cNvSpPr>
            <p:nvPr/>
          </p:nvSpPr>
          <p:spPr bwMode="auto">
            <a:xfrm>
              <a:off x="14761785" y="7864334"/>
              <a:ext cx="729008" cy="24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59" name="Rectangle 48"/>
            <p:cNvSpPr>
              <a:spLocks noChangeArrowheads="1"/>
            </p:cNvSpPr>
            <p:nvPr/>
          </p:nvSpPr>
          <p:spPr bwMode="auto">
            <a:xfrm>
              <a:off x="15607622" y="7864334"/>
              <a:ext cx="1507085" cy="81781"/>
            </a:xfrm>
            <a:prstGeom prst="rect">
              <a:avLst/>
            </a:prstGeom>
            <a:solidFill>
              <a:srgbClr val="C221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0" name="Rectangle 49"/>
            <p:cNvSpPr>
              <a:spLocks noChangeArrowheads="1"/>
            </p:cNvSpPr>
            <p:nvPr/>
          </p:nvSpPr>
          <p:spPr bwMode="auto">
            <a:xfrm>
              <a:off x="15607622" y="7864334"/>
              <a:ext cx="1507085" cy="8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1" name="Rectangle 50"/>
            <p:cNvSpPr>
              <a:spLocks noChangeArrowheads="1"/>
            </p:cNvSpPr>
            <p:nvPr/>
          </p:nvSpPr>
          <p:spPr bwMode="auto">
            <a:xfrm>
              <a:off x="15607622" y="8013875"/>
              <a:ext cx="2301517" cy="81781"/>
            </a:xfrm>
            <a:prstGeom prst="rect">
              <a:avLst/>
            </a:prstGeom>
            <a:solidFill>
              <a:srgbClr val="C221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2" name="Rectangle 51"/>
            <p:cNvSpPr>
              <a:spLocks noChangeArrowheads="1"/>
            </p:cNvSpPr>
            <p:nvPr/>
          </p:nvSpPr>
          <p:spPr bwMode="auto">
            <a:xfrm>
              <a:off x="15607622" y="8013875"/>
              <a:ext cx="2301517" cy="8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3" name="Rectangle 52"/>
            <p:cNvSpPr>
              <a:spLocks noChangeArrowheads="1"/>
            </p:cNvSpPr>
            <p:nvPr/>
          </p:nvSpPr>
          <p:spPr bwMode="auto">
            <a:xfrm>
              <a:off x="15607622" y="8196127"/>
              <a:ext cx="1507085" cy="81781"/>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4" name="Rectangle 53"/>
            <p:cNvSpPr>
              <a:spLocks noChangeArrowheads="1"/>
            </p:cNvSpPr>
            <p:nvPr/>
          </p:nvSpPr>
          <p:spPr bwMode="auto">
            <a:xfrm>
              <a:off x="15607622" y="8196127"/>
              <a:ext cx="1507085" cy="8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5" name="Rectangle 54"/>
            <p:cNvSpPr>
              <a:spLocks noChangeArrowheads="1"/>
            </p:cNvSpPr>
            <p:nvPr/>
          </p:nvSpPr>
          <p:spPr bwMode="auto">
            <a:xfrm>
              <a:off x="15607622" y="8343330"/>
              <a:ext cx="2301517" cy="84116"/>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6" name="Rectangle 55"/>
            <p:cNvSpPr>
              <a:spLocks noChangeArrowheads="1"/>
            </p:cNvSpPr>
            <p:nvPr/>
          </p:nvSpPr>
          <p:spPr bwMode="auto">
            <a:xfrm>
              <a:off x="15607622" y="8343330"/>
              <a:ext cx="2301517" cy="8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7" name="Rectangle 56"/>
            <p:cNvSpPr>
              <a:spLocks noChangeArrowheads="1"/>
            </p:cNvSpPr>
            <p:nvPr/>
          </p:nvSpPr>
          <p:spPr bwMode="auto">
            <a:xfrm>
              <a:off x="15607622" y="8525582"/>
              <a:ext cx="1507085" cy="67761"/>
            </a:xfrm>
            <a:prstGeom prst="rect">
              <a:avLst/>
            </a:prstGeom>
            <a:solidFill>
              <a:srgbClr val="313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8" name="Rectangle 57"/>
            <p:cNvSpPr>
              <a:spLocks noChangeArrowheads="1"/>
            </p:cNvSpPr>
            <p:nvPr/>
          </p:nvSpPr>
          <p:spPr bwMode="auto">
            <a:xfrm>
              <a:off x="15607622" y="8525582"/>
              <a:ext cx="1507085" cy="6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69" name="Rectangle 58"/>
            <p:cNvSpPr>
              <a:spLocks noChangeArrowheads="1"/>
            </p:cNvSpPr>
            <p:nvPr/>
          </p:nvSpPr>
          <p:spPr bwMode="auto">
            <a:xfrm>
              <a:off x="15607622" y="8675122"/>
              <a:ext cx="2301517" cy="65424"/>
            </a:xfrm>
            <a:prstGeom prst="rect">
              <a:avLst/>
            </a:prstGeom>
            <a:solidFill>
              <a:srgbClr val="313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0" name="Rectangle 59"/>
            <p:cNvSpPr>
              <a:spLocks noChangeArrowheads="1"/>
            </p:cNvSpPr>
            <p:nvPr/>
          </p:nvSpPr>
          <p:spPr bwMode="auto">
            <a:xfrm>
              <a:off x="15607622" y="8675122"/>
              <a:ext cx="2301517" cy="6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1" name="Rectangle 60"/>
            <p:cNvSpPr>
              <a:spLocks noChangeArrowheads="1"/>
            </p:cNvSpPr>
            <p:nvPr/>
          </p:nvSpPr>
          <p:spPr bwMode="auto">
            <a:xfrm>
              <a:off x="15607622" y="8841019"/>
              <a:ext cx="1507085" cy="65424"/>
            </a:xfrm>
            <a:prstGeom prst="rect">
              <a:avLst/>
            </a:prstGeom>
            <a:solidFill>
              <a:srgbClr val="55C9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2" name="Rectangle 61"/>
            <p:cNvSpPr>
              <a:spLocks noChangeArrowheads="1"/>
            </p:cNvSpPr>
            <p:nvPr/>
          </p:nvSpPr>
          <p:spPr bwMode="auto">
            <a:xfrm>
              <a:off x="15607622" y="8841019"/>
              <a:ext cx="1507085" cy="6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3" name="Rectangle 62"/>
            <p:cNvSpPr>
              <a:spLocks noChangeArrowheads="1"/>
            </p:cNvSpPr>
            <p:nvPr/>
          </p:nvSpPr>
          <p:spPr bwMode="auto">
            <a:xfrm>
              <a:off x="15607622" y="8990559"/>
              <a:ext cx="2301517" cy="65424"/>
            </a:xfrm>
            <a:prstGeom prst="rect">
              <a:avLst/>
            </a:prstGeom>
            <a:solidFill>
              <a:srgbClr val="55C9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4" name="Rectangle 63"/>
            <p:cNvSpPr>
              <a:spLocks noChangeArrowheads="1"/>
            </p:cNvSpPr>
            <p:nvPr/>
          </p:nvSpPr>
          <p:spPr bwMode="auto">
            <a:xfrm>
              <a:off x="15607622" y="8990559"/>
              <a:ext cx="2301517" cy="6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5" name="Rectangle 64"/>
            <p:cNvSpPr>
              <a:spLocks noChangeArrowheads="1"/>
            </p:cNvSpPr>
            <p:nvPr/>
          </p:nvSpPr>
          <p:spPr bwMode="auto">
            <a:xfrm>
              <a:off x="15607622" y="9156454"/>
              <a:ext cx="1507085" cy="81781"/>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6" name="Rectangle 65"/>
            <p:cNvSpPr>
              <a:spLocks noChangeArrowheads="1"/>
            </p:cNvSpPr>
            <p:nvPr/>
          </p:nvSpPr>
          <p:spPr bwMode="auto">
            <a:xfrm>
              <a:off x="15607622" y="9156454"/>
              <a:ext cx="1507085" cy="8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7" name="Rectangle 66"/>
            <p:cNvSpPr>
              <a:spLocks noChangeArrowheads="1"/>
            </p:cNvSpPr>
            <p:nvPr/>
          </p:nvSpPr>
          <p:spPr bwMode="auto">
            <a:xfrm>
              <a:off x="15607622" y="9303659"/>
              <a:ext cx="2301517" cy="84116"/>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8" name="Rectangle 67"/>
            <p:cNvSpPr>
              <a:spLocks noChangeArrowheads="1"/>
            </p:cNvSpPr>
            <p:nvPr/>
          </p:nvSpPr>
          <p:spPr bwMode="auto">
            <a:xfrm>
              <a:off x="15607622" y="9303659"/>
              <a:ext cx="2301517" cy="8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79" name="Rectangle 68"/>
            <p:cNvSpPr>
              <a:spLocks noChangeArrowheads="1"/>
            </p:cNvSpPr>
            <p:nvPr/>
          </p:nvSpPr>
          <p:spPr bwMode="auto">
            <a:xfrm>
              <a:off x="14761785" y="8196127"/>
              <a:ext cx="729008" cy="231321"/>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0" name="Rectangle 69"/>
            <p:cNvSpPr>
              <a:spLocks noChangeArrowheads="1"/>
            </p:cNvSpPr>
            <p:nvPr/>
          </p:nvSpPr>
          <p:spPr bwMode="auto">
            <a:xfrm>
              <a:off x="14761785" y="8196127"/>
              <a:ext cx="729008" cy="231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1" name="Rectangle 70"/>
            <p:cNvSpPr>
              <a:spLocks noChangeArrowheads="1"/>
            </p:cNvSpPr>
            <p:nvPr/>
          </p:nvSpPr>
          <p:spPr bwMode="auto">
            <a:xfrm>
              <a:off x="14761785" y="8509226"/>
              <a:ext cx="729008" cy="250013"/>
            </a:xfrm>
            <a:prstGeom prst="rect">
              <a:avLst/>
            </a:prstGeom>
            <a:solidFill>
              <a:srgbClr val="313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2" name="Rectangle 71"/>
            <p:cNvSpPr>
              <a:spLocks noChangeArrowheads="1"/>
            </p:cNvSpPr>
            <p:nvPr/>
          </p:nvSpPr>
          <p:spPr bwMode="auto">
            <a:xfrm>
              <a:off x="14761785" y="8509226"/>
              <a:ext cx="729008" cy="25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3" name="Rectangle 72"/>
            <p:cNvSpPr>
              <a:spLocks noChangeArrowheads="1"/>
            </p:cNvSpPr>
            <p:nvPr/>
          </p:nvSpPr>
          <p:spPr bwMode="auto">
            <a:xfrm>
              <a:off x="14761785" y="8824662"/>
              <a:ext cx="729008" cy="247676"/>
            </a:xfrm>
            <a:prstGeom prst="rect">
              <a:avLst/>
            </a:prstGeom>
            <a:solidFill>
              <a:srgbClr val="55C9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4" name="Rectangle 73"/>
            <p:cNvSpPr>
              <a:spLocks noChangeArrowheads="1"/>
            </p:cNvSpPr>
            <p:nvPr/>
          </p:nvSpPr>
          <p:spPr bwMode="auto">
            <a:xfrm>
              <a:off x="14761785" y="8824662"/>
              <a:ext cx="729008" cy="24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5" name="Rectangle 74"/>
            <p:cNvSpPr>
              <a:spLocks noChangeArrowheads="1"/>
            </p:cNvSpPr>
            <p:nvPr/>
          </p:nvSpPr>
          <p:spPr bwMode="auto">
            <a:xfrm>
              <a:off x="14761785" y="9156454"/>
              <a:ext cx="729008" cy="231321"/>
            </a:xfrm>
            <a:prstGeom prst="rect">
              <a:avLst/>
            </a:prstGeom>
            <a:solidFill>
              <a:srgbClr val="2F9A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6" name="Rectangle 75"/>
            <p:cNvSpPr>
              <a:spLocks noChangeArrowheads="1"/>
            </p:cNvSpPr>
            <p:nvPr/>
          </p:nvSpPr>
          <p:spPr bwMode="auto">
            <a:xfrm>
              <a:off x="14761785" y="9156454"/>
              <a:ext cx="729008" cy="231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7" name="Freeform 76"/>
            <p:cNvSpPr/>
            <p:nvPr/>
          </p:nvSpPr>
          <p:spPr bwMode="auto">
            <a:xfrm>
              <a:off x="14729073" y="4602489"/>
              <a:ext cx="1373900" cy="2614617"/>
            </a:xfrm>
            <a:custGeom>
              <a:avLst/>
              <a:gdLst>
                <a:gd name="T0" fmla="*/ 53 w 83"/>
                <a:gd name="T1" fmla="*/ 158 h 158"/>
                <a:gd name="T2" fmla="*/ 78 w 83"/>
                <a:gd name="T3" fmla="*/ 116 h 158"/>
                <a:gd name="T4" fmla="*/ 58 w 83"/>
                <a:gd name="T5" fmla="*/ 92 h 158"/>
                <a:gd name="T6" fmla="*/ 83 w 83"/>
                <a:gd name="T7" fmla="*/ 46 h 158"/>
                <a:gd name="T8" fmla="*/ 71 w 83"/>
                <a:gd name="T9" fmla="*/ 0 h 158"/>
                <a:gd name="T10" fmla="*/ 11 w 83"/>
                <a:gd name="T11" fmla="*/ 104 h 158"/>
                <a:gd name="T12" fmla="*/ 53 w 83"/>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83" h="158">
                  <a:moveTo>
                    <a:pt x="53" y="158"/>
                  </a:moveTo>
                  <a:cubicBezTo>
                    <a:pt x="61" y="144"/>
                    <a:pt x="70" y="130"/>
                    <a:pt x="78" y="116"/>
                  </a:cubicBezTo>
                  <a:cubicBezTo>
                    <a:pt x="68" y="111"/>
                    <a:pt x="61" y="103"/>
                    <a:pt x="58" y="92"/>
                  </a:cubicBezTo>
                  <a:cubicBezTo>
                    <a:pt x="53" y="72"/>
                    <a:pt x="64" y="52"/>
                    <a:pt x="83" y="46"/>
                  </a:cubicBezTo>
                  <a:cubicBezTo>
                    <a:pt x="71" y="0"/>
                    <a:pt x="71" y="0"/>
                    <a:pt x="71" y="0"/>
                  </a:cubicBezTo>
                  <a:cubicBezTo>
                    <a:pt x="26" y="12"/>
                    <a:pt x="0" y="58"/>
                    <a:pt x="11" y="104"/>
                  </a:cubicBezTo>
                  <a:cubicBezTo>
                    <a:pt x="17" y="128"/>
                    <a:pt x="33" y="147"/>
                    <a:pt x="53" y="158"/>
                  </a:cubicBezTo>
                </a:path>
              </a:pathLst>
            </a:custGeom>
            <a:solidFill>
              <a:srgbClr val="C2212A"/>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8" name="Freeform 77"/>
            <p:cNvSpPr/>
            <p:nvPr/>
          </p:nvSpPr>
          <p:spPr bwMode="auto">
            <a:xfrm>
              <a:off x="16701134" y="4801097"/>
              <a:ext cx="976684" cy="1025753"/>
            </a:xfrm>
            <a:custGeom>
              <a:avLst/>
              <a:gdLst>
                <a:gd name="T0" fmla="*/ 12 w 59"/>
                <a:gd name="T1" fmla="*/ 62 h 62"/>
                <a:gd name="T2" fmla="*/ 59 w 59"/>
                <a:gd name="T3" fmla="*/ 50 h 62"/>
                <a:gd name="T4" fmla="*/ 59 w 59"/>
                <a:gd name="T5" fmla="*/ 49 h 62"/>
                <a:gd name="T6" fmla="*/ 25 w 59"/>
                <a:gd name="T7" fmla="*/ 0 h 62"/>
                <a:gd name="T8" fmla="*/ 0 w 59"/>
                <a:gd name="T9" fmla="*/ 42 h 62"/>
                <a:gd name="T10" fmla="*/ 12 w 59"/>
                <a:gd name="T11" fmla="*/ 61 h 62"/>
                <a:gd name="T12" fmla="*/ 12 w 5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59" h="62">
                  <a:moveTo>
                    <a:pt x="12" y="62"/>
                  </a:moveTo>
                  <a:cubicBezTo>
                    <a:pt x="59" y="50"/>
                    <a:pt x="59" y="50"/>
                    <a:pt x="59" y="50"/>
                  </a:cubicBezTo>
                  <a:cubicBezTo>
                    <a:pt x="59" y="49"/>
                    <a:pt x="59" y="49"/>
                    <a:pt x="59" y="49"/>
                  </a:cubicBezTo>
                  <a:cubicBezTo>
                    <a:pt x="53" y="28"/>
                    <a:pt x="41" y="11"/>
                    <a:pt x="25" y="0"/>
                  </a:cubicBezTo>
                  <a:cubicBezTo>
                    <a:pt x="17" y="14"/>
                    <a:pt x="8" y="28"/>
                    <a:pt x="0" y="42"/>
                  </a:cubicBezTo>
                  <a:cubicBezTo>
                    <a:pt x="6" y="47"/>
                    <a:pt x="10" y="53"/>
                    <a:pt x="12" y="61"/>
                  </a:cubicBezTo>
                  <a:cubicBezTo>
                    <a:pt x="12" y="61"/>
                    <a:pt x="12" y="61"/>
                    <a:pt x="12" y="62"/>
                  </a:cubicBezTo>
                </a:path>
              </a:pathLst>
            </a:custGeom>
            <a:solidFill>
              <a:srgbClr val="2F9AB0"/>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89" name="Freeform 78"/>
            <p:cNvSpPr/>
            <p:nvPr/>
          </p:nvSpPr>
          <p:spPr bwMode="auto">
            <a:xfrm>
              <a:off x="16916098" y="5693665"/>
              <a:ext cx="794432" cy="250013"/>
            </a:xfrm>
            <a:custGeom>
              <a:avLst/>
              <a:gdLst>
                <a:gd name="T0" fmla="*/ 48 w 48"/>
                <a:gd name="T1" fmla="*/ 15 h 15"/>
                <a:gd name="T2" fmla="*/ 47 w 48"/>
                <a:gd name="T3" fmla="*/ 0 h 15"/>
                <a:gd name="T4" fmla="*/ 0 w 48"/>
                <a:gd name="T5" fmla="*/ 12 h 15"/>
                <a:gd name="T6" fmla="*/ 0 w 48"/>
                <a:gd name="T7" fmla="*/ 15 h 15"/>
                <a:gd name="T8" fmla="*/ 48 w 48"/>
                <a:gd name="T9" fmla="*/ 15 h 15"/>
              </a:gdLst>
              <a:ahLst/>
              <a:cxnLst>
                <a:cxn ang="0">
                  <a:pos x="T0" y="T1"/>
                </a:cxn>
                <a:cxn ang="0">
                  <a:pos x="T2" y="T3"/>
                </a:cxn>
                <a:cxn ang="0">
                  <a:pos x="T4" y="T5"/>
                </a:cxn>
                <a:cxn ang="0">
                  <a:pos x="T6" y="T7"/>
                </a:cxn>
                <a:cxn ang="0">
                  <a:pos x="T8" y="T9"/>
                </a:cxn>
              </a:cxnLst>
              <a:rect l="0" t="0" r="r" b="b"/>
              <a:pathLst>
                <a:path w="48" h="15">
                  <a:moveTo>
                    <a:pt x="48" y="15"/>
                  </a:moveTo>
                  <a:cubicBezTo>
                    <a:pt x="48" y="10"/>
                    <a:pt x="48" y="5"/>
                    <a:pt x="47" y="0"/>
                  </a:cubicBezTo>
                  <a:cubicBezTo>
                    <a:pt x="0" y="12"/>
                    <a:pt x="0" y="12"/>
                    <a:pt x="0" y="12"/>
                  </a:cubicBezTo>
                  <a:cubicBezTo>
                    <a:pt x="0" y="13"/>
                    <a:pt x="0" y="14"/>
                    <a:pt x="0" y="15"/>
                  </a:cubicBezTo>
                  <a:cubicBezTo>
                    <a:pt x="48" y="15"/>
                    <a:pt x="48" y="15"/>
                    <a:pt x="48" y="15"/>
                  </a:cubicBezTo>
                </a:path>
              </a:pathLst>
            </a:custGeom>
            <a:solidFill>
              <a:srgbClr val="55C9E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0" name="Freeform 79"/>
            <p:cNvSpPr/>
            <p:nvPr/>
          </p:nvSpPr>
          <p:spPr bwMode="auto">
            <a:xfrm>
              <a:off x="15673046" y="6009102"/>
              <a:ext cx="2037485" cy="1425305"/>
            </a:xfrm>
            <a:custGeom>
              <a:avLst/>
              <a:gdLst>
                <a:gd name="T0" fmla="*/ 75 w 123"/>
                <a:gd name="T1" fmla="*/ 0 h 86"/>
                <a:gd name="T2" fmla="*/ 47 w 123"/>
                <a:gd name="T3" fmla="*/ 34 h 86"/>
                <a:gd name="T4" fmla="*/ 25 w 123"/>
                <a:gd name="T5" fmla="*/ 33 h 86"/>
                <a:gd name="T6" fmla="*/ 0 w 123"/>
                <a:gd name="T7" fmla="*/ 74 h 86"/>
                <a:gd name="T8" fmla="*/ 59 w 123"/>
                <a:gd name="T9" fmla="*/ 80 h 86"/>
                <a:gd name="T10" fmla="*/ 123 w 123"/>
                <a:gd name="T11" fmla="*/ 0 h 86"/>
                <a:gd name="T12" fmla="*/ 75 w 123"/>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123" h="86">
                  <a:moveTo>
                    <a:pt x="75" y="0"/>
                  </a:moveTo>
                  <a:cubicBezTo>
                    <a:pt x="74" y="16"/>
                    <a:pt x="63" y="30"/>
                    <a:pt x="47" y="34"/>
                  </a:cubicBezTo>
                  <a:cubicBezTo>
                    <a:pt x="39" y="36"/>
                    <a:pt x="31" y="35"/>
                    <a:pt x="25" y="33"/>
                  </a:cubicBezTo>
                  <a:cubicBezTo>
                    <a:pt x="0" y="74"/>
                    <a:pt x="0" y="74"/>
                    <a:pt x="0" y="74"/>
                  </a:cubicBezTo>
                  <a:cubicBezTo>
                    <a:pt x="18" y="83"/>
                    <a:pt x="38" y="86"/>
                    <a:pt x="59" y="80"/>
                  </a:cubicBezTo>
                  <a:cubicBezTo>
                    <a:pt x="97" y="71"/>
                    <a:pt x="122" y="37"/>
                    <a:pt x="123" y="0"/>
                  </a:cubicBezTo>
                  <a:cubicBezTo>
                    <a:pt x="75" y="0"/>
                    <a:pt x="75" y="0"/>
                    <a:pt x="75" y="0"/>
                  </a:cubicBezTo>
                </a:path>
              </a:pathLst>
            </a:custGeom>
            <a:solidFill>
              <a:srgbClr val="EC762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1" name="Freeform 80"/>
            <p:cNvSpPr/>
            <p:nvPr/>
          </p:nvSpPr>
          <p:spPr bwMode="auto">
            <a:xfrm>
              <a:off x="15972126" y="4485661"/>
              <a:ext cx="1074820" cy="960329"/>
            </a:xfrm>
            <a:custGeom>
              <a:avLst/>
              <a:gdLst>
                <a:gd name="T0" fmla="*/ 41 w 65"/>
                <a:gd name="T1" fmla="*/ 58 h 58"/>
                <a:gd name="T2" fmla="*/ 65 w 65"/>
                <a:gd name="T3" fmla="*/ 17 h 58"/>
                <a:gd name="T4" fmla="*/ 0 w 65"/>
                <a:gd name="T5" fmla="*/ 6 h 58"/>
                <a:gd name="T6" fmla="*/ 12 w 65"/>
                <a:gd name="T7" fmla="*/ 52 h 58"/>
                <a:gd name="T8" fmla="*/ 41 w 65"/>
                <a:gd name="T9" fmla="*/ 58 h 58"/>
              </a:gdLst>
              <a:ahLst/>
              <a:cxnLst>
                <a:cxn ang="0">
                  <a:pos x="T0" y="T1"/>
                </a:cxn>
                <a:cxn ang="0">
                  <a:pos x="T2" y="T3"/>
                </a:cxn>
                <a:cxn ang="0">
                  <a:pos x="T4" y="T5"/>
                </a:cxn>
                <a:cxn ang="0">
                  <a:pos x="T6" y="T7"/>
                </a:cxn>
                <a:cxn ang="0">
                  <a:pos x="T8" y="T9"/>
                </a:cxn>
              </a:cxnLst>
              <a:rect l="0" t="0" r="r" b="b"/>
              <a:pathLst>
                <a:path w="65" h="58">
                  <a:moveTo>
                    <a:pt x="41" y="58"/>
                  </a:moveTo>
                  <a:cubicBezTo>
                    <a:pt x="49" y="45"/>
                    <a:pt x="57" y="31"/>
                    <a:pt x="65" y="17"/>
                  </a:cubicBezTo>
                  <a:cubicBezTo>
                    <a:pt x="47" y="5"/>
                    <a:pt x="24" y="0"/>
                    <a:pt x="0" y="6"/>
                  </a:cubicBezTo>
                  <a:cubicBezTo>
                    <a:pt x="12" y="52"/>
                    <a:pt x="12" y="52"/>
                    <a:pt x="12" y="52"/>
                  </a:cubicBezTo>
                  <a:cubicBezTo>
                    <a:pt x="23" y="50"/>
                    <a:pt x="33" y="53"/>
                    <a:pt x="41" y="58"/>
                  </a:cubicBezTo>
                  <a:close/>
                </a:path>
              </a:pathLst>
            </a:custGeom>
            <a:solidFill>
              <a:srgbClr val="38535D"/>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2" name="Rectangle 83"/>
            <p:cNvSpPr>
              <a:spLocks noChangeArrowheads="1"/>
            </p:cNvSpPr>
            <p:nvPr/>
          </p:nvSpPr>
          <p:spPr bwMode="auto">
            <a:xfrm>
              <a:off x="12693926" y="7168038"/>
              <a:ext cx="3642706" cy="51497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3" name="Rectangle 84"/>
            <p:cNvSpPr>
              <a:spLocks noChangeArrowheads="1"/>
            </p:cNvSpPr>
            <p:nvPr/>
          </p:nvSpPr>
          <p:spPr bwMode="auto">
            <a:xfrm>
              <a:off x="12693926" y="7168038"/>
              <a:ext cx="3642706" cy="514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4" name="Rectangle 85"/>
            <p:cNvSpPr>
              <a:spLocks noChangeArrowheads="1"/>
            </p:cNvSpPr>
            <p:nvPr/>
          </p:nvSpPr>
          <p:spPr bwMode="auto">
            <a:xfrm>
              <a:off x="13074785" y="7516185"/>
              <a:ext cx="446285" cy="133185"/>
            </a:xfrm>
            <a:prstGeom prst="rect">
              <a:avLst/>
            </a:prstGeom>
            <a:solidFill>
              <a:srgbClr val="F99B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5" name="Rectangle 86"/>
            <p:cNvSpPr>
              <a:spLocks noChangeArrowheads="1"/>
            </p:cNvSpPr>
            <p:nvPr/>
          </p:nvSpPr>
          <p:spPr bwMode="auto">
            <a:xfrm>
              <a:off x="13074785" y="7815266"/>
              <a:ext cx="446285" cy="130848"/>
            </a:xfrm>
            <a:prstGeom prst="rect">
              <a:avLst/>
            </a:prstGeom>
            <a:solidFill>
              <a:srgbClr val="19B0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6" name="Rectangle 87"/>
            <p:cNvSpPr>
              <a:spLocks noChangeArrowheads="1"/>
            </p:cNvSpPr>
            <p:nvPr/>
          </p:nvSpPr>
          <p:spPr bwMode="auto">
            <a:xfrm>
              <a:off x="13074785" y="8128366"/>
              <a:ext cx="446285" cy="133185"/>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7" name="Rectangle 88"/>
            <p:cNvSpPr>
              <a:spLocks noChangeArrowheads="1"/>
            </p:cNvSpPr>
            <p:nvPr/>
          </p:nvSpPr>
          <p:spPr bwMode="auto">
            <a:xfrm>
              <a:off x="13074785" y="8427446"/>
              <a:ext cx="446285" cy="133185"/>
            </a:xfrm>
            <a:prstGeom prst="rect">
              <a:avLst/>
            </a:prstGeom>
            <a:solidFill>
              <a:srgbClr val="4E8E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8" name="Rectangle 89"/>
            <p:cNvSpPr>
              <a:spLocks noChangeArrowheads="1"/>
            </p:cNvSpPr>
            <p:nvPr/>
          </p:nvSpPr>
          <p:spPr bwMode="auto">
            <a:xfrm>
              <a:off x="13836506" y="7516185"/>
              <a:ext cx="2119265"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99" name="Rectangle 90"/>
            <p:cNvSpPr>
              <a:spLocks noChangeArrowheads="1"/>
            </p:cNvSpPr>
            <p:nvPr/>
          </p:nvSpPr>
          <p:spPr bwMode="auto">
            <a:xfrm>
              <a:off x="13836506" y="7516185"/>
              <a:ext cx="2119265" cy="1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0" name="Rectangle 91"/>
            <p:cNvSpPr>
              <a:spLocks noChangeArrowheads="1"/>
            </p:cNvSpPr>
            <p:nvPr/>
          </p:nvSpPr>
          <p:spPr bwMode="auto">
            <a:xfrm>
              <a:off x="13836506" y="7962470"/>
              <a:ext cx="2119265"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1" name="Rectangle 92"/>
            <p:cNvSpPr>
              <a:spLocks noChangeArrowheads="1"/>
            </p:cNvSpPr>
            <p:nvPr/>
          </p:nvSpPr>
          <p:spPr bwMode="auto">
            <a:xfrm>
              <a:off x="13836506" y="8411091"/>
              <a:ext cx="2119265"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2" name="Rectangle 93"/>
            <p:cNvSpPr>
              <a:spLocks noChangeArrowheads="1"/>
            </p:cNvSpPr>
            <p:nvPr/>
          </p:nvSpPr>
          <p:spPr bwMode="auto">
            <a:xfrm>
              <a:off x="13836506" y="8196127"/>
              <a:ext cx="2119265" cy="147204"/>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3" name="Rectangle 94"/>
            <p:cNvSpPr>
              <a:spLocks noChangeArrowheads="1"/>
            </p:cNvSpPr>
            <p:nvPr/>
          </p:nvSpPr>
          <p:spPr bwMode="auto">
            <a:xfrm>
              <a:off x="13836506" y="7747506"/>
              <a:ext cx="2119265"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4" name="Rectangle 95"/>
            <p:cNvSpPr>
              <a:spLocks noChangeArrowheads="1"/>
            </p:cNvSpPr>
            <p:nvPr/>
          </p:nvSpPr>
          <p:spPr bwMode="auto">
            <a:xfrm>
              <a:off x="13039738" y="10862147"/>
              <a:ext cx="2916033" cy="147204"/>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5" name="Rectangle 96"/>
            <p:cNvSpPr>
              <a:spLocks noChangeArrowheads="1"/>
            </p:cNvSpPr>
            <p:nvPr/>
          </p:nvSpPr>
          <p:spPr bwMode="auto">
            <a:xfrm>
              <a:off x="13039738" y="11308431"/>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6" name="Rectangle 97"/>
            <p:cNvSpPr>
              <a:spLocks noChangeArrowheads="1"/>
            </p:cNvSpPr>
            <p:nvPr/>
          </p:nvSpPr>
          <p:spPr bwMode="auto">
            <a:xfrm>
              <a:off x="13039738" y="11754715"/>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7" name="Rectangle 98"/>
            <p:cNvSpPr>
              <a:spLocks noChangeArrowheads="1"/>
            </p:cNvSpPr>
            <p:nvPr/>
          </p:nvSpPr>
          <p:spPr bwMode="auto">
            <a:xfrm>
              <a:off x="13039738" y="11523395"/>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8" name="Freeform 99"/>
            <p:cNvSpPr/>
            <p:nvPr/>
          </p:nvSpPr>
          <p:spPr bwMode="auto">
            <a:xfrm>
              <a:off x="13039738" y="11077111"/>
              <a:ext cx="2916033" cy="165897"/>
            </a:xfrm>
            <a:custGeom>
              <a:avLst/>
              <a:gdLst>
                <a:gd name="T0" fmla="*/ 0 w 1248"/>
                <a:gd name="T1" fmla="*/ 71 h 71"/>
                <a:gd name="T2" fmla="*/ 1248 w 1248"/>
                <a:gd name="T3" fmla="*/ 64 h 71"/>
                <a:gd name="T4" fmla="*/ 1248 w 1248"/>
                <a:gd name="T5" fmla="*/ 0 h 71"/>
                <a:gd name="T6" fmla="*/ 0 w 1248"/>
                <a:gd name="T7" fmla="*/ 7 h 71"/>
                <a:gd name="T8" fmla="*/ 0 w 1248"/>
                <a:gd name="T9" fmla="*/ 71 h 71"/>
              </a:gdLst>
              <a:ahLst/>
              <a:cxnLst>
                <a:cxn ang="0">
                  <a:pos x="T0" y="T1"/>
                </a:cxn>
                <a:cxn ang="0">
                  <a:pos x="T2" y="T3"/>
                </a:cxn>
                <a:cxn ang="0">
                  <a:pos x="T4" y="T5"/>
                </a:cxn>
                <a:cxn ang="0">
                  <a:pos x="T6" y="T7"/>
                </a:cxn>
                <a:cxn ang="0">
                  <a:pos x="T8" y="T9"/>
                </a:cxn>
              </a:cxnLst>
              <a:rect l="0" t="0" r="r" b="b"/>
              <a:pathLst>
                <a:path w="1248" h="71">
                  <a:moveTo>
                    <a:pt x="0" y="71"/>
                  </a:moveTo>
                  <a:lnTo>
                    <a:pt x="1248" y="64"/>
                  </a:lnTo>
                  <a:lnTo>
                    <a:pt x="1248" y="0"/>
                  </a:lnTo>
                  <a:lnTo>
                    <a:pt x="0" y="7"/>
                  </a:lnTo>
                  <a:lnTo>
                    <a:pt x="0" y="71"/>
                  </a:ln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09" name="Rectangle 100"/>
            <p:cNvSpPr>
              <a:spLocks noChangeArrowheads="1"/>
            </p:cNvSpPr>
            <p:nvPr/>
          </p:nvSpPr>
          <p:spPr bwMode="auto">
            <a:xfrm>
              <a:off x="13039738" y="9338706"/>
              <a:ext cx="2916033" cy="147204"/>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0" name="Rectangle 101"/>
            <p:cNvSpPr>
              <a:spLocks noChangeArrowheads="1"/>
            </p:cNvSpPr>
            <p:nvPr/>
          </p:nvSpPr>
          <p:spPr bwMode="auto">
            <a:xfrm>
              <a:off x="13039738" y="9784991"/>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1" name="Rectangle 102"/>
            <p:cNvSpPr>
              <a:spLocks noChangeArrowheads="1"/>
            </p:cNvSpPr>
            <p:nvPr/>
          </p:nvSpPr>
          <p:spPr bwMode="auto">
            <a:xfrm>
              <a:off x="13039738" y="10231274"/>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2" name="Rectangle 103"/>
            <p:cNvSpPr>
              <a:spLocks noChangeArrowheads="1"/>
            </p:cNvSpPr>
            <p:nvPr/>
          </p:nvSpPr>
          <p:spPr bwMode="auto">
            <a:xfrm>
              <a:off x="13039738" y="10016310"/>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3" name="Rectangle 104"/>
            <p:cNvSpPr>
              <a:spLocks noChangeArrowheads="1"/>
            </p:cNvSpPr>
            <p:nvPr/>
          </p:nvSpPr>
          <p:spPr bwMode="auto">
            <a:xfrm>
              <a:off x="13039738" y="9570027"/>
              <a:ext cx="2916033" cy="149540"/>
            </a:xfrm>
            <a:prstGeom prst="rect">
              <a:avLst/>
            </a:prstGeom>
            <a:solidFill>
              <a:srgbClr val="CD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4" name="Freeform 105"/>
            <p:cNvSpPr>
              <a:spLocks noEditPoints="1"/>
            </p:cNvSpPr>
            <p:nvPr/>
          </p:nvSpPr>
          <p:spPr bwMode="auto">
            <a:xfrm>
              <a:off x="15226763" y="5132889"/>
              <a:ext cx="3974498" cy="6937263"/>
            </a:xfrm>
            <a:custGeom>
              <a:avLst/>
              <a:gdLst>
                <a:gd name="T0" fmla="*/ 131 w 240"/>
                <a:gd name="T1" fmla="*/ 197 h 419"/>
                <a:gd name="T2" fmla="*/ 154 w 240"/>
                <a:gd name="T3" fmla="*/ 258 h 419"/>
                <a:gd name="T4" fmla="*/ 152 w 240"/>
                <a:gd name="T5" fmla="*/ 259 h 419"/>
                <a:gd name="T6" fmla="*/ 147 w 240"/>
                <a:gd name="T7" fmla="*/ 270 h 419"/>
                <a:gd name="T8" fmla="*/ 201 w 240"/>
                <a:gd name="T9" fmla="*/ 412 h 419"/>
                <a:gd name="T10" fmla="*/ 212 w 240"/>
                <a:gd name="T11" fmla="*/ 417 h 419"/>
                <a:gd name="T12" fmla="*/ 234 w 240"/>
                <a:gd name="T13" fmla="*/ 409 h 419"/>
                <a:gd name="T14" fmla="*/ 239 w 240"/>
                <a:gd name="T15" fmla="*/ 398 h 419"/>
                <a:gd name="T16" fmla="*/ 185 w 240"/>
                <a:gd name="T17" fmla="*/ 255 h 419"/>
                <a:gd name="T18" fmla="*/ 174 w 240"/>
                <a:gd name="T19" fmla="*/ 250 h 419"/>
                <a:gd name="T20" fmla="*/ 171 w 240"/>
                <a:gd name="T21" fmla="*/ 251 h 419"/>
                <a:gd name="T22" fmla="*/ 149 w 240"/>
                <a:gd name="T23" fmla="*/ 190 h 419"/>
                <a:gd name="T24" fmla="*/ 194 w 240"/>
                <a:gd name="T25" fmla="*/ 73 h 419"/>
                <a:gd name="T26" fmla="*/ 73 w 240"/>
                <a:gd name="T27" fmla="*/ 19 h 419"/>
                <a:gd name="T28" fmla="*/ 19 w 240"/>
                <a:gd name="T29" fmla="*/ 140 h 419"/>
                <a:gd name="T30" fmla="*/ 131 w 240"/>
                <a:gd name="T31" fmla="*/ 197 h 419"/>
                <a:gd name="T32" fmla="*/ 133 w 240"/>
                <a:gd name="T33" fmla="*/ 175 h 419"/>
                <a:gd name="T34" fmla="*/ 38 w 240"/>
                <a:gd name="T35" fmla="*/ 132 h 419"/>
                <a:gd name="T36" fmla="*/ 81 w 240"/>
                <a:gd name="T37" fmla="*/ 38 h 419"/>
                <a:gd name="T38" fmla="*/ 175 w 240"/>
                <a:gd name="T39" fmla="*/ 80 h 419"/>
                <a:gd name="T40" fmla="*/ 133 w 240"/>
                <a:gd name="T41" fmla="*/ 175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419">
                  <a:moveTo>
                    <a:pt x="131" y="197"/>
                  </a:moveTo>
                  <a:cubicBezTo>
                    <a:pt x="154" y="258"/>
                    <a:pt x="154" y="258"/>
                    <a:pt x="154" y="258"/>
                  </a:cubicBezTo>
                  <a:cubicBezTo>
                    <a:pt x="152" y="259"/>
                    <a:pt x="152" y="259"/>
                    <a:pt x="152" y="259"/>
                  </a:cubicBezTo>
                  <a:cubicBezTo>
                    <a:pt x="147" y="260"/>
                    <a:pt x="145" y="265"/>
                    <a:pt x="147" y="270"/>
                  </a:cubicBezTo>
                  <a:cubicBezTo>
                    <a:pt x="201" y="412"/>
                    <a:pt x="201" y="412"/>
                    <a:pt x="201" y="412"/>
                  </a:cubicBezTo>
                  <a:cubicBezTo>
                    <a:pt x="202" y="417"/>
                    <a:pt x="207" y="419"/>
                    <a:pt x="212" y="417"/>
                  </a:cubicBezTo>
                  <a:cubicBezTo>
                    <a:pt x="234" y="409"/>
                    <a:pt x="234" y="409"/>
                    <a:pt x="234" y="409"/>
                  </a:cubicBezTo>
                  <a:cubicBezTo>
                    <a:pt x="238" y="407"/>
                    <a:pt x="240" y="403"/>
                    <a:pt x="239" y="398"/>
                  </a:cubicBezTo>
                  <a:cubicBezTo>
                    <a:pt x="185" y="255"/>
                    <a:pt x="185" y="255"/>
                    <a:pt x="185" y="255"/>
                  </a:cubicBezTo>
                  <a:cubicBezTo>
                    <a:pt x="183" y="251"/>
                    <a:pt x="178" y="249"/>
                    <a:pt x="174" y="250"/>
                  </a:cubicBezTo>
                  <a:cubicBezTo>
                    <a:pt x="171" y="251"/>
                    <a:pt x="171" y="251"/>
                    <a:pt x="171" y="251"/>
                  </a:cubicBezTo>
                  <a:cubicBezTo>
                    <a:pt x="149" y="190"/>
                    <a:pt x="149" y="190"/>
                    <a:pt x="149" y="190"/>
                  </a:cubicBezTo>
                  <a:cubicBezTo>
                    <a:pt x="191" y="169"/>
                    <a:pt x="212" y="119"/>
                    <a:pt x="194" y="73"/>
                  </a:cubicBezTo>
                  <a:cubicBezTo>
                    <a:pt x="176" y="25"/>
                    <a:pt x="122" y="0"/>
                    <a:pt x="73" y="19"/>
                  </a:cubicBezTo>
                  <a:cubicBezTo>
                    <a:pt x="25" y="37"/>
                    <a:pt x="0" y="91"/>
                    <a:pt x="19" y="140"/>
                  </a:cubicBezTo>
                  <a:cubicBezTo>
                    <a:pt x="36" y="185"/>
                    <a:pt x="85" y="210"/>
                    <a:pt x="131" y="197"/>
                  </a:cubicBezTo>
                  <a:moveTo>
                    <a:pt x="133" y="175"/>
                  </a:moveTo>
                  <a:cubicBezTo>
                    <a:pt x="95" y="189"/>
                    <a:pt x="52" y="170"/>
                    <a:pt x="38" y="132"/>
                  </a:cubicBezTo>
                  <a:cubicBezTo>
                    <a:pt x="24" y="94"/>
                    <a:pt x="43" y="52"/>
                    <a:pt x="81" y="38"/>
                  </a:cubicBezTo>
                  <a:cubicBezTo>
                    <a:pt x="119" y="23"/>
                    <a:pt x="161" y="43"/>
                    <a:pt x="175" y="80"/>
                  </a:cubicBezTo>
                  <a:cubicBezTo>
                    <a:pt x="190" y="118"/>
                    <a:pt x="171" y="161"/>
                    <a:pt x="133" y="175"/>
                  </a:cubicBezTo>
                </a:path>
              </a:pathLst>
            </a:custGeom>
            <a:solidFill>
              <a:srgbClr val="2A2F3E"/>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5" name="Freeform 106"/>
            <p:cNvSpPr>
              <a:spLocks noEditPoints="1"/>
            </p:cNvSpPr>
            <p:nvPr/>
          </p:nvSpPr>
          <p:spPr bwMode="auto">
            <a:xfrm>
              <a:off x="15773519" y="5677309"/>
              <a:ext cx="2581905" cy="2434701"/>
            </a:xfrm>
            <a:custGeom>
              <a:avLst/>
              <a:gdLst>
                <a:gd name="T0" fmla="*/ 87 w 156"/>
                <a:gd name="T1" fmla="*/ 146 h 147"/>
                <a:gd name="T2" fmla="*/ 60 w 156"/>
                <a:gd name="T3" fmla="*/ 146 h 147"/>
                <a:gd name="T4" fmla="*/ 74 w 156"/>
                <a:gd name="T5" fmla="*/ 147 h 147"/>
                <a:gd name="T6" fmla="*/ 87 w 156"/>
                <a:gd name="T7" fmla="*/ 146 h 147"/>
                <a:gd name="T8" fmla="*/ 65 w 156"/>
                <a:gd name="T9" fmla="*/ 0 h 147"/>
                <a:gd name="T10" fmla="*/ 48 w 156"/>
                <a:gd name="T11" fmla="*/ 5 h 147"/>
                <a:gd name="T12" fmla="*/ 6 w 156"/>
                <a:gd name="T13" fmla="*/ 45 h 147"/>
                <a:gd name="T14" fmla="*/ 15 w 156"/>
                <a:gd name="T15" fmla="*/ 51 h 147"/>
                <a:gd name="T16" fmla="*/ 0 w 156"/>
                <a:gd name="T17" fmla="*/ 76 h 147"/>
                <a:gd name="T18" fmla="*/ 1 w 156"/>
                <a:gd name="T19" fmla="*/ 83 h 147"/>
                <a:gd name="T20" fmla="*/ 19 w 156"/>
                <a:gd name="T21" fmla="*/ 53 h 147"/>
                <a:gd name="T22" fmla="*/ 31 w 156"/>
                <a:gd name="T23" fmla="*/ 55 h 147"/>
                <a:gd name="T24" fmla="*/ 41 w 156"/>
                <a:gd name="T25" fmla="*/ 54 h 147"/>
                <a:gd name="T26" fmla="*/ 69 w 156"/>
                <a:gd name="T27" fmla="*/ 20 h 147"/>
                <a:gd name="T28" fmla="*/ 117 w 156"/>
                <a:gd name="T29" fmla="*/ 20 h 147"/>
                <a:gd name="T30" fmla="*/ 117 w 156"/>
                <a:gd name="T31" fmla="*/ 20 h 147"/>
                <a:gd name="T32" fmla="*/ 53 w 156"/>
                <a:gd name="T33" fmla="*/ 100 h 147"/>
                <a:gd name="T34" fmla="*/ 34 w 156"/>
                <a:gd name="T35" fmla="*/ 103 h 147"/>
                <a:gd name="T36" fmla="*/ 34 w 156"/>
                <a:gd name="T37" fmla="*/ 132 h 147"/>
                <a:gd name="T38" fmla="*/ 81 w 156"/>
                <a:gd name="T39" fmla="*/ 132 h 147"/>
                <a:gd name="T40" fmla="*/ 81 w 156"/>
                <a:gd name="T41" fmla="*/ 137 h 147"/>
                <a:gd name="T42" fmla="*/ 36 w 156"/>
                <a:gd name="T43" fmla="*/ 137 h 147"/>
                <a:gd name="T44" fmla="*/ 46 w 156"/>
                <a:gd name="T45" fmla="*/ 141 h 147"/>
                <a:gd name="T46" fmla="*/ 101 w 156"/>
                <a:gd name="T47" fmla="*/ 141 h 147"/>
                <a:gd name="T48" fmla="*/ 142 w 156"/>
                <a:gd name="T49" fmla="*/ 47 h 147"/>
                <a:gd name="T50" fmla="*/ 117 w 156"/>
                <a:gd name="T51" fmla="*/ 14 h 147"/>
                <a:gd name="T52" fmla="*/ 117 w 156"/>
                <a:gd name="T53" fmla="*/ 16 h 147"/>
                <a:gd name="T54" fmla="*/ 69 w 156"/>
                <a:gd name="T55" fmla="*/ 16 h 147"/>
                <a:gd name="T56" fmla="*/ 69 w 156"/>
                <a:gd name="T57" fmla="*/ 13 h 147"/>
                <a:gd name="T58" fmla="*/ 99 w 156"/>
                <a:gd name="T59" fmla="*/ 5 h 147"/>
                <a:gd name="T60" fmla="*/ 92 w 156"/>
                <a:gd name="T61" fmla="*/ 2 h 147"/>
                <a:gd name="T62" fmla="*/ 68 w 156"/>
                <a:gd name="T63" fmla="*/ 9 h 147"/>
                <a:gd name="T64" fmla="*/ 68 w 156"/>
                <a:gd name="T65" fmla="*/ 8 h 147"/>
                <a:gd name="T66" fmla="*/ 65 w 156"/>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6" h="147">
                  <a:moveTo>
                    <a:pt x="87" y="146"/>
                  </a:moveTo>
                  <a:cubicBezTo>
                    <a:pt x="60" y="146"/>
                    <a:pt x="60" y="146"/>
                    <a:pt x="60" y="146"/>
                  </a:cubicBezTo>
                  <a:cubicBezTo>
                    <a:pt x="65" y="147"/>
                    <a:pt x="69" y="147"/>
                    <a:pt x="74" y="147"/>
                  </a:cubicBezTo>
                  <a:cubicBezTo>
                    <a:pt x="78" y="147"/>
                    <a:pt x="82" y="147"/>
                    <a:pt x="87" y="146"/>
                  </a:cubicBezTo>
                  <a:moveTo>
                    <a:pt x="65" y="0"/>
                  </a:moveTo>
                  <a:cubicBezTo>
                    <a:pt x="59" y="1"/>
                    <a:pt x="53" y="3"/>
                    <a:pt x="48" y="5"/>
                  </a:cubicBezTo>
                  <a:cubicBezTo>
                    <a:pt x="28" y="12"/>
                    <a:pt x="13" y="27"/>
                    <a:pt x="6" y="45"/>
                  </a:cubicBezTo>
                  <a:cubicBezTo>
                    <a:pt x="9" y="47"/>
                    <a:pt x="12" y="49"/>
                    <a:pt x="15" y="51"/>
                  </a:cubicBezTo>
                  <a:cubicBezTo>
                    <a:pt x="10" y="59"/>
                    <a:pt x="5" y="67"/>
                    <a:pt x="0" y="76"/>
                  </a:cubicBezTo>
                  <a:cubicBezTo>
                    <a:pt x="0" y="78"/>
                    <a:pt x="0" y="80"/>
                    <a:pt x="1" y="83"/>
                  </a:cubicBezTo>
                  <a:cubicBezTo>
                    <a:pt x="19" y="53"/>
                    <a:pt x="19" y="53"/>
                    <a:pt x="19" y="53"/>
                  </a:cubicBezTo>
                  <a:cubicBezTo>
                    <a:pt x="23" y="54"/>
                    <a:pt x="27" y="55"/>
                    <a:pt x="31" y="55"/>
                  </a:cubicBezTo>
                  <a:cubicBezTo>
                    <a:pt x="35" y="55"/>
                    <a:pt x="38" y="55"/>
                    <a:pt x="41" y="54"/>
                  </a:cubicBezTo>
                  <a:cubicBezTo>
                    <a:pt x="57" y="50"/>
                    <a:pt x="68" y="36"/>
                    <a:pt x="69" y="20"/>
                  </a:cubicBezTo>
                  <a:cubicBezTo>
                    <a:pt x="117" y="20"/>
                    <a:pt x="117" y="20"/>
                    <a:pt x="117" y="20"/>
                  </a:cubicBezTo>
                  <a:cubicBezTo>
                    <a:pt x="117" y="20"/>
                    <a:pt x="117" y="20"/>
                    <a:pt x="117" y="20"/>
                  </a:cubicBezTo>
                  <a:cubicBezTo>
                    <a:pt x="116" y="57"/>
                    <a:pt x="91" y="91"/>
                    <a:pt x="53" y="100"/>
                  </a:cubicBezTo>
                  <a:cubicBezTo>
                    <a:pt x="46" y="102"/>
                    <a:pt x="40" y="103"/>
                    <a:pt x="34" y="103"/>
                  </a:cubicBezTo>
                  <a:cubicBezTo>
                    <a:pt x="34" y="132"/>
                    <a:pt x="34" y="132"/>
                    <a:pt x="34" y="132"/>
                  </a:cubicBezTo>
                  <a:cubicBezTo>
                    <a:pt x="81" y="132"/>
                    <a:pt x="81" y="132"/>
                    <a:pt x="81" y="132"/>
                  </a:cubicBezTo>
                  <a:cubicBezTo>
                    <a:pt x="81" y="137"/>
                    <a:pt x="81" y="137"/>
                    <a:pt x="81" y="137"/>
                  </a:cubicBezTo>
                  <a:cubicBezTo>
                    <a:pt x="36" y="137"/>
                    <a:pt x="36" y="137"/>
                    <a:pt x="36" y="137"/>
                  </a:cubicBezTo>
                  <a:cubicBezTo>
                    <a:pt x="39" y="138"/>
                    <a:pt x="43" y="140"/>
                    <a:pt x="46" y="141"/>
                  </a:cubicBezTo>
                  <a:cubicBezTo>
                    <a:pt x="101" y="141"/>
                    <a:pt x="101" y="141"/>
                    <a:pt x="101" y="141"/>
                  </a:cubicBezTo>
                  <a:cubicBezTo>
                    <a:pt x="138" y="126"/>
                    <a:pt x="156" y="85"/>
                    <a:pt x="142" y="47"/>
                  </a:cubicBezTo>
                  <a:cubicBezTo>
                    <a:pt x="137" y="34"/>
                    <a:pt x="128" y="22"/>
                    <a:pt x="117" y="14"/>
                  </a:cubicBezTo>
                  <a:cubicBezTo>
                    <a:pt x="117" y="15"/>
                    <a:pt x="117" y="16"/>
                    <a:pt x="117" y="16"/>
                  </a:cubicBezTo>
                  <a:cubicBezTo>
                    <a:pt x="69" y="16"/>
                    <a:pt x="69" y="16"/>
                    <a:pt x="69" y="16"/>
                  </a:cubicBezTo>
                  <a:cubicBezTo>
                    <a:pt x="69" y="15"/>
                    <a:pt x="69" y="14"/>
                    <a:pt x="69" y="13"/>
                  </a:cubicBezTo>
                  <a:cubicBezTo>
                    <a:pt x="99" y="5"/>
                    <a:pt x="99" y="5"/>
                    <a:pt x="99" y="5"/>
                  </a:cubicBezTo>
                  <a:cubicBezTo>
                    <a:pt x="97" y="4"/>
                    <a:pt x="95" y="3"/>
                    <a:pt x="92" y="2"/>
                  </a:cubicBezTo>
                  <a:cubicBezTo>
                    <a:pt x="68" y="9"/>
                    <a:pt x="68" y="9"/>
                    <a:pt x="68" y="9"/>
                  </a:cubicBezTo>
                  <a:cubicBezTo>
                    <a:pt x="68" y="8"/>
                    <a:pt x="68" y="8"/>
                    <a:pt x="68" y="8"/>
                  </a:cubicBezTo>
                  <a:cubicBezTo>
                    <a:pt x="67" y="5"/>
                    <a:pt x="66" y="3"/>
                    <a:pt x="65" y="0"/>
                  </a:cubicBezTo>
                </a:path>
              </a:pathLst>
            </a:custGeom>
            <a:solidFill>
              <a:srgbClr val="F6F6F6"/>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6" name="Freeform 107"/>
            <p:cNvSpPr/>
            <p:nvPr/>
          </p:nvSpPr>
          <p:spPr bwMode="auto">
            <a:xfrm>
              <a:off x="16336630" y="7864334"/>
              <a:ext cx="778077" cy="81781"/>
            </a:xfrm>
            <a:custGeom>
              <a:avLst/>
              <a:gdLst>
                <a:gd name="T0" fmla="*/ 47 w 47"/>
                <a:gd name="T1" fmla="*/ 0 h 5"/>
                <a:gd name="T2" fmla="*/ 0 w 47"/>
                <a:gd name="T3" fmla="*/ 0 h 5"/>
                <a:gd name="T4" fmla="*/ 0 w 47"/>
                <a:gd name="T5" fmla="*/ 3 h 5"/>
                <a:gd name="T6" fmla="*/ 2 w 47"/>
                <a:gd name="T7" fmla="*/ 5 h 5"/>
                <a:gd name="T8" fmla="*/ 47 w 47"/>
                <a:gd name="T9" fmla="*/ 5 h 5"/>
                <a:gd name="T10" fmla="*/ 47 w 47"/>
                <a:gd name="T11" fmla="*/ 0 h 5"/>
              </a:gdLst>
              <a:ahLst/>
              <a:cxnLst>
                <a:cxn ang="0">
                  <a:pos x="T0" y="T1"/>
                </a:cxn>
                <a:cxn ang="0">
                  <a:pos x="T2" y="T3"/>
                </a:cxn>
                <a:cxn ang="0">
                  <a:pos x="T4" y="T5"/>
                </a:cxn>
                <a:cxn ang="0">
                  <a:pos x="T6" y="T7"/>
                </a:cxn>
                <a:cxn ang="0">
                  <a:pos x="T8" y="T9"/>
                </a:cxn>
                <a:cxn ang="0">
                  <a:pos x="T10" y="T11"/>
                </a:cxn>
              </a:cxnLst>
              <a:rect l="0" t="0" r="r" b="b"/>
              <a:pathLst>
                <a:path w="47" h="5">
                  <a:moveTo>
                    <a:pt x="47" y="0"/>
                  </a:moveTo>
                  <a:cubicBezTo>
                    <a:pt x="0" y="0"/>
                    <a:pt x="0" y="0"/>
                    <a:pt x="0" y="0"/>
                  </a:cubicBezTo>
                  <a:cubicBezTo>
                    <a:pt x="0" y="3"/>
                    <a:pt x="0" y="3"/>
                    <a:pt x="0" y="3"/>
                  </a:cubicBezTo>
                  <a:cubicBezTo>
                    <a:pt x="1" y="4"/>
                    <a:pt x="1" y="4"/>
                    <a:pt x="2" y="5"/>
                  </a:cubicBezTo>
                  <a:cubicBezTo>
                    <a:pt x="47" y="5"/>
                    <a:pt x="47" y="5"/>
                    <a:pt x="47" y="5"/>
                  </a:cubicBezTo>
                  <a:cubicBezTo>
                    <a:pt x="47" y="0"/>
                    <a:pt x="47" y="0"/>
                    <a:pt x="47" y="0"/>
                  </a:cubicBezTo>
                </a:path>
              </a:pathLst>
            </a:custGeom>
            <a:solidFill>
              <a:srgbClr val="E2B1A2"/>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7" name="Freeform 108"/>
            <p:cNvSpPr/>
            <p:nvPr/>
          </p:nvSpPr>
          <p:spPr bwMode="auto">
            <a:xfrm>
              <a:off x="16535239" y="8013875"/>
              <a:ext cx="908925" cy="81781"/>
            </a:xfrm>
            <a:custGeom>
              <a:avLst/>
              <a:gdLst>
                <a:gd name="T0" fmla="*/ 55 w 55"/>
                <a:gd name="T1" fmla="*/ 0 h 5"/>
                <a:gd name="T2" fmla="*/ 0 w 55"/>
                <a:gd name="T3" fmla="*/ 0 h 5"/>
                <a:gd name="T4" fmla="*/ 14 w 55"/>
                <a:gd name="T5" fmla="*/ 5 h 5"/>
                <a:gd name="T6" fmla="*/ 41 w 55"/>
                <a:gd name="T7" fmla="*/ 5 h 5"/>
                <a:gd name="T8" fmla="*/ 54 w 55"/>
                <a:gd name="T9" fmla="*/ 1 h 5"/>
                <a:gd name="T10" fmla="*/ 55 w 55"/>
                <a:gd name="T11" fmla="*/ 0 h 5"/>
              </a:gdLst>
              <a:ahLst/>
              <a:cxnLst>
                <a:cxn ang="0">
                  <a:pos x="T0" y="T1"/>
                </a:cxn>
                <a:cxn ang="0">
                  <a:pos x="T2" y="T3"/>
                </a:cxn>
                <a:cxn ang="0">
                  <a:pos x="T4" y="T5"/>
                </a:cxn>
                <a:cxn ang="0">
                  <a:pos x="T6" y="T7"/>
                </a:cxn>
                <a:cxn ang="0">
                  <a:pos x="T8" y="T9"/>
                </a:cxn>
                <a:cxn ang="0">
                  <a:pos x="T10" y="T11"/>
                </a:cxn>
              </a:cxnLst>
              <a:rect l="0" t="0" r="r" b="b"/>
              <a:pathLst>
                <a:path w="55" h="5">
                  <a:moveTo>
                    <a:pt x="55" y="0"/>
                  </a:moveTo>
                  <a:cubicBezTo>
                    <a:pt x="0" y="0"/>
                    <a:pt x="0" y="0"/>
                    <a:pt x="0" y="0"/>
                  </a:cubicBezTo>
                  <a:cubicBezTo>
                    <a:pt x="5" y="2"/>
                    <a:pt x="9" y="4"/>
                    <a:pt x="14" y="5"/>
                  </a:cubicBezTo>
                  <a:cubicBezTo>
                    <a:pt x="41" y="5"/>
                    <a:pt x="41" y="5"/>
                    <a:pt x="41" y="5"/>
                  </a:cubicBezTo>
                  <a:cubicBezTo>
                    <a:pt x="45" y="4"/>
                    <a:pt x="49" y="3"/>
                    <a:pt x="54" y="1"/>
                  </a:cubicBezTo>
                  <a:cubicBezTo>
                    <a:pt x="54" y="1"/>
                    <a:pt x="55" y="1"/>
                    <a:pt x="55" y="0"/>
                  </a:cubicBezTo>
                </a:path>
              </a:pathLst>
            </a:custGeom>
            <a:solidFill>
              <a:srgbClr val="E2B1A2"/>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8" name="Freeform 109"/>
            <p:cNvSpPr/>
            <p:nvPr/>
          </p:nvSpPr>
          <p:spPr bwMode="auto">
            <a:xfrm>
              <a:off x="15773519" y="6422673"/>
              <a:ext cx="247676" cy="514044"/>
            </a:xfrm>
            <a:custGeom>
              <a:avLst/>
              <a:gdLst>
                <a:gd name="T0" fmla="*/ 6 w 15"/>
                <a:gd name="T1" fmla="*/ 0 h 31"/>
                <a:gd name="T2" fmla="*/ 0 w 15"/>
                <a:gd name="T3" fmla="*/ 31 h 31"/>
                <a:gd name="T4" fmla="*/ 15 w 15"/>
                <a:gd name="T5" fmla="*/ 6 h 31"/>
                <a:gd name="T6" fmla="*/ 6 w 15"/>
                <a:gd name="T7" fmla="*/ 0 h 31"/>
              </a:gdLst>
              <a:ahLst/>
              <a:cxnLst>
                <a:cxn ang="0">
                  <a:pos x="T0" y="T1"/>
                </a:cxn>
                <a:cxn ang="0">
                  <a:pos x="T2" y="T3"/>
                </a:cxn>
                <a:cxn ang="0">
                  <a:pos x="T4" y="T5"/>
                </a:cxn>
                <a:cxn ang="0">
                  <a:pos x="T6" y="T7"/>
                </a:cxn>
              </a:cxnLst>
              <a:rect l="0" t="0" r="r" b="b"/>
              <a:pathLst>
                <a:path w="15" h="31">
                  <a:moveTo>
                    <a:pt x="6" y="0"/>
                  </a:moveTo>
                  <a:cubicBezTo>
                    <a:pt x="2" y="10"/>
                    <a:pt x="0" y="20"/>
                    <a:pt x="0" y="31"/>
                  </a:cubicBezTo>
                  <a:cubicBezTo>
                    <a:pt x="5" y="22"/>
                    <a:pt x="10" y="14"/>
                    <a:pt x="15" y="6"/>
                  </a:cubicBezTo>
                  <a:cubicBezTo>
                    <a:pt x="12" y="4"/>
                    <a:pt x="9" y="2"/>
                    <a:pt x="6" y="0"/>
                  </a:cubicBezTo>
                </a:path>
              </a:pathLst>
            </a:custGeom>
            <a:solidFill>
              <a:srgbClr val="E2B1A2"/>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19" name="Freeform 110"/>
            <p:cNvSpPr/>
            <p:nvPr/>
          </p:nvSpPr>
          <p:spPr bwMode="auto">
            <a:xfrm>
              <a:off x="16848339" y="5677309"/>
              <a:ext cx="448620" cy="149540"/>
            </a:xfrm>
            <a:custGeom>
              <a:avLst/>
              <a:gdLst>
                <a:gd name="T0" fmla="*/ 9 w 27"/>
                <a:gd name="T1" fmla="*/ 0 h 9"/>
                <a:gd name="T2" fmla="*/ 0 w 27"/>
                <a:gd name="T3" fmla="*/ 0 h 9"/>
                <a:gd name="T4" fmla="*/ 3 w 27"/>
                <a:gd name="T5" fmla="*/ 8 h 9"/>
                <a:gd name="T6" fmla="*/ 3 w 27"/>
                <a:gd name="T7" fmla="*/ 9 h 9"/>
                <a:gd name="T8" fmla="*/ 27 w 27"/>
                <a:gd name="T9" fmla="*/ 2 h 9"/>
                <a:gd name="T10" fmla="*/ 9 w 27"/>
                <a:gd name="T11" fmla="*/ 0 h 9"/>
              </a:gdLst>
              <a:ahLst/>
              <a:cxnLst>
                <a:cxn ang="0">
                  <a:pos x="T0" y="T1"/>
                </a:cxn>
                <a:cxn ang="0">
                  <a:pos x="T2" y="T3"/>
                </a:cxn>
                <a:cxn ang="0">
                  <a:pos x="T4" y="T5"/>
                </a:cxn>
                <a:cxn ang="0">
                  <a:pos x="T6" y="T7"/>
                </a:cxn>
                <a:cxn ang="0">
                  <a:pos x="T8" y="T9"/>
                </a:cxn>
                <a:cxn ang="0">
                  <a:pos x="T10" y="T11"/>
                </a:cxn>
              </a:cxnLst>
              <a:rect l="0" t="0" r="r" b="b"/>
              <a:pathLst>
                <a:path w="27" h="9">
                  <a:moveTo>
                    <a:pt x="9" y="0"/>
                  </a:moveTo>
                  <a:cubicBezTo>
                    <a:pt x="6" y="0"/>
                    <a:pt x="3" y="0"/>
                    <a:pt x="0" y="0"/>
                  </a:cubicBezTo>
                  <a:cubicBezTo>
                    <a:pt x="1" y="3"/>
                    <a:pt x="2" y="5"/>
                    <a:pt x="3" y="8"/>
                  </a:cubicBezTo>
                  <a:cubicBezTo>
                    <a:pt x="3" y="8"/>
                    <a:pt x="3" y="8"/>
                    <a:pt x="3" y="9"/>
                  </a:cubicBezTo>
                  <a:cubicBezTo>
                    <a:pt x="27" y="2"/>
                    <a:pt x="27" y="2"/>
                    <a:pt x="27" y="2"/>
                  </a:cubicBezTo>
                  <a:cubicBezTo>
                    <a:pt x="21" y="1"/>
                    <a:pt x="15" y="0"/>
                    <a:pt x="9" y="0"/>
                  </a:cubicBezTo>
                </a:path>
              </a:pathLst>
            </a:custGeom>
            <a:solidFill>
              <a:srgbClr val="BDD3D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0" name="Freeform 111"/>
            <p:cNvSpPr/>
            <p:nvPr/>
          </p:nvSpPr>
          <p:spPr bwMode="auto">
            <a:xfrm>
              <a:off x="16916098" y="5761426"/>
              <a:ext cx="794432" cy="182252"/>
            </a:xfrm>
            <a:custGeom>
              <a:avLst/>
              <a:gdLst>
                <a:gd name="T0" fmla="*/ 30 w 48"/>
                <a:gd name="T1" fmla="*/ 0 h 11"/>
                <a:gd name="T2" fmla="*/ 0 w 48"/>
                <a:gd name="T3" fmla="*/ 8 h 11"/>
                <a:gd name="T4" fmla="*/ 0 w 48"/>
                <a:gd name="T5" fmla="*/ 11 h 11"/>
                <a:gd name="T6" fmla="*/ 48 w 48"/>
                <a:gd name="T7" fmla="*/ 11 h 11"/>
                <a:gd name="T8" fmla="*/ 48 w 48"/>
                <a:gd name="T9" fmla="*/ 9 h 11"/>
                <a:gd name="T10" fmla="*/ 30 w 48"/>
                <a:gd name="T11" fmla="*/ 0 h 11"/>
              </a:gdLst>
              <a:ahLst/>
              <a:cxnLst>
                <a:cxn ang="0">
                  <a:pos x="T0" y="T1"/>
                </a:cxn>
                <a:cxn ang="0">
                  <a:pos x="T2" y="T3"/>
                </a:cxn>
                <a:cxn ang="0">
                  <a:pos x="T4" y="T5"/>
                </a:cxn>
                <a:cxn ang="0">
                  <a:pos x="T6" y="T7"/>
                </a:cxn>
                <a:cxn ang="0">
                  <a:pos x="T8" y="T9"/>
                </a:cxn>
                <a:cxn ang="0">
                  <a:pos x="T10" y="T11"/>
                </a:cxn>
              </a:cxnLst>
              <a:rect l="0" t="0" r="r" b="b"/>
              <a:pathLst>
                <a:path w="48" h="11">
                  <a:moveTo>
                    <a:pt x="30" y="0"/>
                  </a:moveTo>
                  <a:cubicBezTo>
                    <a:pt x="0" y="8"/>
                    <a:pt x="0" y="8"/>
                    <a:pt x="0" y="8"/>
                  </a:cubicBezTo>
                  <a:cubicBezTo>
                    <a:pt x="0" y="9"/>
                    <a:pt x="0" y="10"/>
                    <a:pt x="0" y="11"/>
                  </a:cubicBezTo>
                  <a:cubicBezTo>
                    <a:pt x="48" y="11"/>
                    <a:pt x="48" y="11"/>
                    <a:pt x="48" y="11"/>
                  </a:cubicBezTo>
                  <a:cubicBezTo>
                    <a:pt x="48" y="11"/>
                    <a:pt x="48" y="10"/>
                    <a:pt x="48" y="9"/>
                  </a:cubicBezTo>
                  <a:cubicBezTo>
                    <a:pt x="43" y="5"/>
                    <a:pt x="37" y="2"/>
                    <a:pt x="30" y="0"/>
                  </a:cubicBezTo>
                </a:path>
              </a:pathLst>
            </a:custGeom>
            <a:solidFill>
              <a:srgbClr val="C9E5F2"/>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1" name="Freeform 112"/>
            <p:cNvSpPr/>
            <p:nvPr/>
          </p:nvSpPr>
          <p:spPr bwMode="auto">
            <a:xfrm>
              <a:off x="15789874" y="6009102"/>
              <a:ext cx="1920657" cy="1373900"/>
            </a:xfrm>
            <a:custGeom>
              <a:avLst/>
              <a:gdLst>
                <a:gd name="T0" fmla="*/ 116 w 116"/>
                <a:gd name="T1" fmla="*/ 0 h 83"/>
                <a:gd name="T2" fmla="*/ 68 w 116"/>
                <a:gd name="T3" fmla="*/ 0 h 83"/>
                <a:gd name="T4" fmla="*/ 40 w 116"/>
                <a:gd name="T5" fmla="*/ 34 h 83"/>
                <a:gd name="T6" fmla="*/ 30 w 116"/>
                <a:gd name="T7" fmla="*/ 35 h 83"/>
                <a:gd name="T8" fmla="*/ 18 w 116"/>
                <a:gd name="T9" fmla="*/ 33 h 83"/>
                <a:gd name="T10" fmla="*/ 0 w 116"/>
                <a:gd name="T11" fmla="*/ 63 h 83"/>
                <a:gd name="T12" fmla="*/ 1 w 116"/>
                <a:gd name="T13" fmla="*/ 70 h 83"/>
                <a:gd name="T14" fmla="*/ 33 w 116"/>
                <a:gd name="T15" fmla="*/ 70 h 83"/>
                <a:gd name="T16" fmla="*/ 33 w 116"/>
                <a:gd name="T17" fmla="*/ 83 h 83"/>
                <a:gd name="T18" fmla="*/ 52 w 116"/>
                <a:gd name="T19" fmla="*/ 80 h 83"/>
                <a:gd name="T20" fmla="*/ 116 w 11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 h="83">
                  <a:moveTo>
                    <a:pt x="116" y="0"/>
                  </a:moveTo>
                  <a:cubicBezTo>
                    <a:pt x="68" y="0"/>
                    <a:pt x="68" y="0"/>
                    <a:pt x="68" y="0"/>
                  </a:cubicBezTo>
                  <a:cubicBezTo>
                    <a:pt x="67" y="16"/>
                    <a:pt x="56" y="30"/>
                    <a:pt x="40" y="34"/>
                  </a:cubicBezTo>
                  <a:cubicBezTo>
                    <a:pt x="37" y="35"/>
                    <a:pt x="34" y="35"/>
                    <a:pt x="30" y="35"/>
                  </a:cubicBezTo>
                  <a:cubicBezTo>
                    <a:pt x="26" y="35"/>
                    <a:pt x="22" y="34"/>
                    <a:pt x="18" y="33"/>
                  </a:cubicBezTo>
                  <a:cubicBezTo>
                    <a:pt x="0" y="63"/>
                    <a:pt x="0" y="63"/>
                    <a:pt x="0" y="63"/>
                  </a:cubicBezTo>
                  <a:cubicBezTo>
                    <a:pt x="0" y="65"/>
                    <a:pt x="1" y="68"/>
                    <a:pt x="1" y="70"/>
                  </a:cubicBezTo>
                  <a:cubicBezTo>
                    <a:pt x="33" y="70"/>
                    <a:pt x="33" y="70"/>
                    <a:pt x="33" y="70"/>
                  </a:cubicBezTo>
                  <a:cubicBezTo>
                    <a:pt x="33" y="83"/>
                    <a:pt x="33" y="83"/>
                    <a:pt x="33" y="83"/>
                  </a:cubicBezTo>
                  <a:cubicBezTo>
                    <a:pt x="39" y="83"/>
                    <a:pt x="45" y="82"/>
                    <a:pt x="52" y="80"/>
                  </a:cubicBezTo>
                  <a:cubicBezTo>
                    <a:pt x="90" y="71"/>
                    <a:pt x="115" y="37"/>
                    <a:pt x="116" y="0"/>
                  </a:cubicBezTo>
                </a:path>
              </a:pathLst>
            </a:custGeom>
            <a:solidFill>
              <a:srgbClr val="F2CBA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2" name="Freeform 113"/>
            <p:cNvSpPr/>
            <p:nvPr/>
          </p:nvSpPr>
          <p:spPr bwMode="auto">
            <a:xfrm>
              <a:off x="15806231" y="7168038"/>
              <a:ext cx="530401" cy="745365"/>
            </a:xfrm>
            <a:custGeom>
              <a:avLst/>
              <a:gdLst>
                <a:gd name="T0" fmla="*/ 32 w 32"/>
                <a:gd name="T1" fmla="*/ 0 h 45"/>
                <a:gd name="T2" fmla="*/ 0 w 32"/>
                <a:gd name="T3" fmla="*/ 0 h 45"/>
                <a:gd name="T4" fmla="*/ 3 w 32"/>
                <a:gd name="T5" fmla="*/ 9 h 45"/>
                <a:gd name="T6" fmla="*/ 9 w 32"/>
                <a:gd name="T7" fmla="*/ 21 h 45"/>
                <a:gd name="T8" fmla="*/ 9 w 32"/>
                <a:gd name="T9" fmla="*/ 21 h 45"/>
                <a:gd name="T10" fmla="*/ 9 w 32"/>
                <a:gd name="T11" fmla="*/ 22 h 45"/>
                <a:gd name="T12" fmla="*/ 32 w 32"/>
                <a:gd name="T13" fmla="*/ 45 h 45"/>
                <a:gd name="T14" fmla="*/ 32 w 32"/>
                <a:gd name="T15" fmla="*/ 42 h 45"/>
                <a:gd name="T16" fmla="*/ 32 w 32"/>
                <a:gd name="T17" fmla="*/ 13 h 45"/>
                <a:gd name="T18" fmla="*/ 32 w 32"/>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5">
                  <a:moveTo>
                    <a:pt x="32" y="0"/>
                  </a:moveTo>
                  <a:cubicBezTo>
                    <a:pt x="0" y="0"/>
                    <a:pt x="0" y="0"/>
                    <a:pt x="0" y="0"/>
                  </a:cubicBezTo>
                  <a:cubicBezTo>
                    <a:pt x="1" y="3"/>
                    <a:pt x="2" y="6"/>
                    <a:pt x="3" y="9"/>
                  </a:cubicBezTo>
                  <a:cubicBezTo>
                    <a:pt x="5" y="14"/>
                    <a:pt x="6" y="18"/>
                    <a:pt x="9" y="21"/>
                  </a:cubicBezTo>
                  <a:cubicBezTo>
                    <a:pt x="9" y="21"/>
                    <a:pt x="9" y="21"/>
                    <a:pt x="9" y="21"/>
                  </a:cubicBezTo>
                  <a:cubicBezTo>
                    <a:pt x="9" y="22"/>
                    <a:pt x="9" y="22"/>
                    <a:pt x="9" y="22"/>
                  </a:cubicBezTo>
                  <a:cubicBezTo>
                    <a:pt x="15" y="31"/>
                    <a:pt x="23" y="39"/>
                    <a:pt x="32" y="45"/>
                  </a:cubicBezTo>
                  <a:cubicBezTo>
                    <a:pt x="32" y="42"/>
                    <a:pt x="32" y="42"/>
                    <a:pt x="32" y="42"/>
                  </a:cubicBezTo>
                  <a:cubicBezTo>
                    <a:pt x="32" y="13"/>
                    <a:pt x="32" y="13"/>
                    <a:pt x="32" y="13"/>
                  </a:cubicBezTo>
                  <a:cubicBezTo>
                    <a:pt x="32" y="0"/>
                    <a:pt x="32" y="0"/>
                    <a:pt x="32" y="0"/>
                  </a:cubicBezTo>
                </a:path>
              </a:pathLst>
            </a:custGeom>
            <a:solidFill>
              <a:srgbClr val="F6F6F6"/>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3" name="Freeform 114"/>
            <p:cNvSpPr/>
            <p:nvPr/>
          </p:nvSpPr>
          <p:spPr bwMode="auto">
            <a:xfrm>
              <a:off x="15955771" y="7516185"/>
              <a:ext cx="0" cy="1635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4" name="Freeform 115"/>
            <p:cNvSpPr>
              <a:spLocks noEditPoints="1"/>
            </p:cNvSpPr>
            <p:nvPr/>
          </p:nvSpPr>
          <p:spPr bwMode="auto">
            <a:xfrm>
              <a:off x="15507150" y="5579174"/>
              <a:ext cx="2965102" cy="2633310"/>
            </a:xfrm>
            <a:custGeom>
              <a:avLst/>
              <a:gdLst>
                <a:gd name="T0" fmla="*/ 81 w 179"/>
                <a:gd name="T1" fmla="*/ 6 h 159"/>
                <a:gd name="T2" fmla="*/ 90 w 179"/>
                <a:gd name="T3" fmla="*/ 6 h 159"/>
                <a:gd name="T4" fmla="*/ 108 w 179"/>
                <a:gd name="T5" fmla="*/ 8 h 159"/>
                <a:gd name="T6" fmla="*/ 115 w 179"/>
                <a:gd name="T7" fmla="*/ 11 h 159"/>
                <a:gd name="T8" fmla="*/ 133 w 179"/>
                <a:gd name="T9" fmla="*/ 20 h 159"/>
                <a:gd name="T10" fmla="*/ 158 w 179"/>
                <a:gd name="T11" fmla="*/ 53 h 159"/>
                <a:gd name="T12" fmla="*/ 117 w 179"/>
                <a:gd name="T13" fmla="*/ 147 h 159"/>
                <a:gd name="T14" fmla="*/ 116 w 179"/>
                <a:gd name="T15" fmla="*/ 148 h 159"/>
                <a:gd name="T16" fmla="*/ 103 w 179"/>
                <a:gd name="T17" fmla="*/ 152 h 159"/>
                <a:gd name="T18" fmla="*/ 90 w 179"/>
                <a:gd name="T19" fmla="*/ 153 h 159"/>
                <a:gd name="T20" fmla="*/ 76 w 179"/>
                <a:gd name="T21" fmla="*/ 152 h 159"/>
                <a:gd name="T22" fmla="*/ 62 w 179"/>
                <a:gd name="T23" fmla="*/ 147 h 159"/>
                <a:gd name="T24" fmla="*/ 52 w 179"/>
                <a:gd name="T25" fmla="*/ 143 h 159"/>
                <a:gd name="T26" fmla="*/ 50 w 179"/>
                <a:gd name="T27" fmla="*/ 141 h 159"/>
                <a:gd name="T28" fmla="*/ 27 w 179"/>
                <a:gd name="T29" fmla="*/ 118 h 159"/>
                <a:gd name="T30" fmla="*/ 27 w 179"/>
                <a:gd name="T31" fmla="*/ 117 h 159"/>
                <a:gd name="T32" fmla="*/ 21 w 179"/>
                <a:gd name="T33" fmla="*/ 105 h 159"/>
                <a:gd name="T34" fmla="*/ 18 w 179"/>
                <a:gd name="T35" fmla="*/ 96 h 159"/>
                <a:gd name="T36" fmla="*/ 17 w 179"/>
                <a:gd name="T37" fmla="*/ 89 h 159"/>
                <a:gd name="T38" fmla="*/ 16 w 179"/>
                <a:gd name="T39" fmla="*/ 82 h 159"/>
                <a:gd name="T40" fmla="*/ 22 w 179"/>
                <a:gd name="T41" fmla="*/ 51 h 159"/>
                <a:gd name="T42" fmla="*/ 64 w 179"/>
                <a:gd name="T43" fmla="*/ 11 h 159"/>
                <a:gd name="T44" fmla="*/ 81 w 179"/>
                <a:gd name="T45" fmla="*/ 6 h 159"/>
                <a:gd name="T46" fmla="*/ 90 w 179"/>
                <a:gd name="T47" fmla="*/ 0 h 159"/>
                <a:gd name="T48" fmla="*/ 62 w 179"/>
                <a:gd name="T49" fmla="*/ 5 h 159"/>
                <a:gd name="T50" fmla="*/ 16 w 179"/>
                <a:gd name="T51" fmla="*/ 107 h 159"/>
                <a:gd name="T52" fmla="*/ 90 w 179"/>
                <a:gd name="T53" fmla="*/ 159 h 159"/>
                <a:gd name="T54" fmla="*/ 118 w 179"/>
                <a:gd name="T55" fmla="*/ 154 h 159"/>
                <a:gd name="T56" fmla="*/ 164 w 179"/>
                <a:gd name="T57" fmla="*/ 51 h 159"/>
                <a:gd name="T58" fmla="*/ 90 w 179"/>
                <a:gd name="T5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9" h="159">
                  <a:moveTo>
                    <a:pt x="81" y="6"/>
                  </a:moveTo>
                  <a:cubicBezTo>
                    <a:pt x="84" y="6"/>
                    <a:pt x="87" y="6"/>
                    <a:pt x="90" y="6"/>
                  </a:cubicBezTo>
                  <a:cubicBezTo>
                    <a:pt x="96" y="6"/>
                    <a:pt x="102" y="7"/>
                    <a:pt x="108" y="8"/>
                  </a:cubicBezTo>
                  <a:cubicBezTo>
                    <a:pt x="111" y="9"/>
                    <a:pt x="113" y="10"/>
                    <a:pt x="115" y="11"/>
                  </a:cubicBezTo>
                  <a:cubicBezTo>
                    <a:pt x="122" y="13"/>
                    <a:pt x="128" y="16"/>
                    <a:pt x="133" y="20"/>
                  </a:cubicBezTo>
                  <a:cubicBezTo>
                    <a:pt x="144" y="28"/>
                    <a:pt x="153" y="40"/>
                    <a:pt x="158" y="53"/>
                  </a:cubicBezTo>
                  <a:cubicBezTo>
                    <a:pt x="172" y="91"/>
                    <a:pt x="154" y="132"/>
                    <a:pt x="117" y="147"/>
                  </a:cubicBezTo>
                  <a:cubicBezTo>
                    <a:pt x="117" y="148"/>
                    <a:pt x="116" y="148"/>
                    <a:pt x="116" y="148"/>
                  </a:cubicBezTo>
                  <a:cubicBezTo>
                    <a:pt x="111" y="150"/>
                    <a:pt x="107" y="151"/>
                    <a:pt x="103" y="152"/>
                  </a:cubicBezTo>
                  <a:cubicBezTo>
                    <a:pt x="98" y="153"/>
                    <a:pt x="94" y="153"/>
                    <a:pt x="90" y="153"/>
                  </a:cubicBezTo>
                  <a:cubicBezTo>
                    <a:pt x="85" y="153"/>
                    <a:pt x="81" y="153"/>
                    <a:pt x="76" y="152"/>
                  </a:cubicBezTo>
                  <a:cubicBezTo>
                    <a:pt x="71" y="151"/>
                    <a:pt x="67" y="149"/>
                    <a:pt x="62" y="147"/>
                  </a:cubicBezTo>
                  <a:cubicBezTo>
                    <a:pt x="59" y="146"/>
                    <a:pt x="55" y="144"/>
                    <a:pt x="52" y="143"/>
                  </a:cubicBezTo>
                  <a:cubicBezTo>
                    <a:pt x="51" y="142"/>
                    <a:pt x="51" y="142"/>
                    <a:pt x="50" y="141"/>
                  </a:cubicBezTo>
                  <a:cubicBezTo>
                    <a:pt x="41" y="135"/>
                    <a:pt x="33" y="127"/>
                    <a:pt x="27" y="118"/>
                  </a:cubicBezTo>
                  <a:cubicBezTo>
                    <a:pt x="27" y="118"/>
                    <a:pt x="27" y="117"/>
                    <a:pt x="27" y="117"/>
                  </a:cubicBezTo>
                  <a:cubicBezTo>
                    <a:pt x="24" y="114"/>
                    <a:pt x="23" y="110"/>
                    <a:pt x="21" y="105"/>
                  </a:cubicBezTo>
                  <a:cubicBezTo>
                    <a:pt x="20" y="102"/>
                    <a:pt x="19" y="99"/>
                    <a:pt x="18" y="96"/>
                  </a:cubicBezTo>
                  <a:cubicBezTo>
                    <a:pt x="18" y="94"/>
                    <a:pt x="17" y="91"/>
                    <a:pt x="17" y="89"/>
                  </a:cubicBezTo>
                  <a:cubicBezTo>
                    <a:pt x="16" y="86"/>
                    <a:pt x="16" y="84"/>
                    <a:pt x="16" y="82"/>
                  </a:cubicBezTo>
                  <a:cubicBezTo>
                    <a:pt x="16" y="71"/>
                    <a:pt x="18" y="61"/>
                    <a:pt x="22" y="51"/>
                  </a:cubicBezTo>
                  <a:cubicBezTo>
                    <a:pt x="29" y="33"/>
                    <a:pt x="44" y="18"/>
                    <a:pt x="64" y="11"/>
                  </a:cubicBezTo>
                  <a:cubicBezTo>
                    <a:pt x="69" y="9"/>
                    <a:pt x="75" y="7"/>
                    <a:pt x="81" y="6"/>
                  </a:cubicBezTo>
                  <a:moveTo>
                    <a:pt x="90" y="0"/>
                  </a:moveTo>
                  <a:cubicBezTo>
                    <a:pt x="80" y="0"/>
                    <a:pt x="71" y="2"/>
                    <a:pt x="62" y="5"/>
                  </a:cubicBezTo>
                  <a:cubicBezTo>
                    <a:pt x="21" y="21"/>
                    <a:pt x="0" y="67"/>
                    <a:pt x="16" y="107"/>
                  </a:cubicBezTo>
                  <a:cubicBezTo>
                    <a:pt x="28" y="139"/>
                    <a:pt x="58" y="159"/>
                    <a:pt x="90" y="159"/>
                  </a:cubicBezTo>
                  <a:cubicBezTo>
                    <a:pt x="99" y="159"/>
                    <a:pt x="108" y="157"/>
                    <a:pt x="118" y="154"/>
                  </a:cubicBezTo>
                  <a:cubicBezTo>
                    <a:pt x="159" y="138"/>
                    <a:pt x="179" y="92"/>
                    <a:pt x="164" y="51"/>
                  </a:cubicBezTo>
                  <a:cubicBezTo>
                    <a:pt x="152" y="20"/>
                    <a:pt x="122" y="0"/>
                    <a:pt x="90" y="0"/>
                  </a:cubicBezTo>
                </a:path>
              </a:pathLst>
            </a:custGeom>
            <a:solidFill>
              <a:srgbClr val="A3A1A9"/>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5" name="Freeform 116"/>
            <p:cNvSpPr/>
            <p:nvPr/>
          </p:nvSpPr>
          <p:spPr bwMode="auto">
            <a:xfrm>
              <a:off x="19084431" y="11009351"/>
              <a:ext cx="1224360" cy="1226697"/>
            </a:xfrm>
            <a:custGeom>
              <a:avLst/>
              <a:gdLst>
                <a:gd name="T0" fmla="*/ 8 w 74"/>
                <a:gd name="T1" fmla="*/ 56 h 74"/>
                <a:gd name="T2" fmla="*/ 3 w 74"/>
                <a:gd name="T3" fmla="*/ 73 h 74"/>
                <a:gd name="T4" fmla="*/ 74 w 74"/>
                <a:gd name="T5" fmla="*/ 25 h 74"/>
                <a:gd name="T6" fmla="*/ 62 w 74"/>
                <a:gd name="T7" fmla="*/ 5 h 74"/>
                <a:gd name="T8" fmla="*/ 18 w 74"/>
                <a:gd name="T9" fmla="*/ 9 h 74"/>
                <a:gd name="T10" fmla="*/ 8 w 74"/>
                <a:gd name="T11" fmla="*/ 56 h 74"/>
              </a:gdLst>
              <a:ahLst/>
              <a:cxnLst>
                <a:cxn ang="0">
                  <a:pos x="T0" y="T1"/>
                </a:cxn>
                <a:cxn ang="0">
                  <a:pos x="T2" y="T3"/>
                </a:cxn>
                <a:cxn ang="0">
                  <a:pos x="T4" y="T5"/>
                </a:cxn>
                <a:cxn ang="0">
                  <a:pos x="T6" y="T7"/>
                </a:cxn>
                <a:cxn ang="0">
                  <a:pos x="T8" y="T9"/>
                </a:cxn>
                <a:cxn ang="0">
                  <a:pos x="T10" y="T11"/>
                </a:cxn>
              </a:cxnLst>
              <a:rect l="0" t="0" r="r" b="b"/>
              <a:pathLst>
                <a:path w="74" h="74">
                  <a:moveTo>
                    <a:pt x="8" y="56"/>
                  </a:moveTo>
                  <a:cubicBezTo>
                    <a:pt x="8" y="56"/>
                    <a:pt x="0" y="73"/>
                    <a:pt x="3" y="73"/>
                  </a:cubicBezTo>
                  <a:cubicBezTo>
                    <a:pt x="7" y="74"/>
                    <a:pt x="69" y="64"/>
                    <a:pt x="74" y="25"/>
                  </a:cubicBezTo>
                  <a:cubicBezTo>
                    <a:pt x="74" y="25"/>
                    <a:pt x="65" y="10"/>
                    <a:pt x="62" y="5"/>
                  </a:cubicBezTo>
                  <a:cubicBezTo>
                    <a:pt x="58" y="0"/>
                    <a:pt x="18" y="9"/>
                    <a:pt x="18" y="9"/>
                  </a:cubicBezTo>
                  <a:lnTo>
                    <a:pt x="8" y="56"/>
                  </a:ln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6" name="Freeform 117"/>
            <p:cNvSpPr/>
            <p:nvPr/>
          </p:nvSpPr>
          <p:spPr bwMode="auto">
            <a:xfrm>
              <a:off x="17775954" y="8990559"/>
              <a:ext cx="2385634" cy="2831917"/>
            </a:xfrm>
            <a:custGeom>
              <a:avLst/>
              <a:gdLst>
                <a:gd name="T0" fmla="*/ 144 w 144"/>
                <a:gd name="T1" fmla="*/ 134 h 171"/>
                <a:gd name="T2" fmla="*/ 135 w 144"/>
                <a:gd name="T3" fmla="*/ 118 h 171"/>
                <a:gd name="T4" fmla="*/ 95 w 144"/>
                <a:gd name="T5" fmla="*/ 59 h 171"/>
                <a:gd name="T6" fmla="*/ 75 w 144"/>
                <a:gd name="T7" fmla="*/ 52 h 171"/>
                <a:gd name="T8" fmla="*/ 65 w 144"/>
                <a:gd name="T9" fmla="*/ 50 h 171"/>
                <a:gd name="T10" fmla="*/ 25 w 144"/>
                <a:gd name="T11" fmla="*/ 6 h 171"/>
                <a:gd name="T12" fmla="*/ 4 w 144"/>
                <a:gd name="T13" fmla="*/ 24 h 171"/>
                <a:gd name="T14" fmla="*/ 34 w 144"/>
                <a:gd name="T15" fmla="*/ 61 h 171"/>
                <a:gd name="T16" fmla="*/ 54 w 144"/>
                <a:gd name="T17" fmla="*/ 115 h 171"/>
                <a:gd name="T18" fmla="*/ 74 w 144"/>
                <a:gd name="T19" fmla="*/ 135 h 171"/>
                <a:gd name="T20" fmla="*/ 86 w 144"/>
                <a:gd name="T21" fmla="*/ 171 h 171"/>
                <a:gd name="T22" fmla="*/ 144 w 144"/>
                <a:gd name="T23" fmla="*/ 13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71">
                  <a:moveTo>
                    <a:pt x="144" y="134"/>
                  </a:moveTo>
                  <a:cubicBezTo>
                    <a:pt x="144" y="134"/>
                    <a:pt x="141" y="126"/>
                    <a:pt x="135" y="118"/>
                  </a:cubicBezTo>
                  <a:cubicBezTo>
                    <a:pt x="128" y="109"/>
                    <a:pt x="95" y="59"/>
                    <a:pt x="95" y="59"/>
                  </a:cubicBezTo>
                  <a:cubicBezTo>
                    <a:pt x="95" y="59"/>
                    <a:pt x="84" y="54"/>
                    <a:pt x="75" y="52"/>
                  </a:cubicBezTo>
                  <a:cubicBezTo>
                    <a:pt x="65" y="50"/>
                    <a:pt x="65" y="50"/>
                    <a:pt x="65" y="50"/>
                  </a:cubicBezTo>
                  <a:cubicBezTo>
                    <a:pt x="25" y="6"/>
                    <a:pt x="25" y="6"/>
                    <a:pt x="25" y="6"/>
                  </a:cubicBezTo>
                  <a:cubicBezTo>
                    <a:pt x="25" y="6"/>
                    <a:pt x="0" y="0"/>
                    <a:pt x="4" y="24"/>
                  </a:cubicBezTo>
                  <a:cubicBezTo>
                    <a:pt x="34" y="61"/>
                    <a:pt x="34" y="61"/>
                    <a:pt x="34" y="61"/>
                  </a:cubicBezTo>
                  <a:cubicBezTo>
                    <a:pt x="34" y="61"/>
                    <a:pt x="42" y="101"/>
                    <a:pt x="54" y="115"/>
                  </a:cubicBezTo>
                  <a:cubicBezTo>
                    <a:pt x="65" y="130"/>
                    <a:pt x="74" y="135"/>
                    <a:pt x="74" y="135"/>
                  </a:cubicBezTo>
                  <a:cubicBezTo>
                    <a:pt x="86" y="171"/>
                    <a:pt x="86" y="171"/>
                    <a:pt x="86" y="171"/>
                  </a:cubicBezTo>
                  <a:cubicBezTo>
                    <a:pt x="86" y="171"/>
                    <a:pt x="120" y="160"/>
                    <a:pt x="144" y="134"/>
                  </a:cubicBez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7" name="Freeform 118"/>
            <p:cNvSpPr/>
            <p:nvPr/>
          </p:nvSpPr>
          <p:spPr bwMode="auto">
            <a:xfrm>
              <a:off x="17909139" y="10894859"/>
              <a:ext cx="677604" cy="960329"/>
            </a:xfrm>
            <a:custGeom>
              <a:avLst/>
              <a:gdLst>
                <a:gd name="T0" fmla="*/ 14 w 41"/>
                <a:gd name="T1" fmla="*/ 0 h 58"/>
                <a:gd name="T2" fmla="*/ 2 w 41"/>
                <a:gd name="T3" fmla="*/ 36 h 58"/>
                <a:gd name="T4" fmla="*/ 33 w 41"/>
                <a:gd name="T5" fmla="*/ 57 h 58"/>
                <a:gd name="T6" fmla="*/ 28 w 41"/>
                <a:gd name="T7" fmla="*/ 27 h 58"/>
                <a:gd name="T8" fmla="*/ 24 w 41"/>
                <a:gd name="T9" fmla="*/ 25 h 58"/>
                <a:gd name="T10" fmla="*/ 14 w 41"/>
                <a:gd name="T11" fmla="*/ 0 h 58"/>
              </a:gdLst>
              <a:ahLst/>
              <a:cxnLst>
                <a:cxn ang="0">
                  <a:pos x="T0" y="T1"/>
                </a:cxn>
                <a:cxn ang="0">
                  <a:pos x="T2" y="T3"/>
                </a:cxn>
                <a:cxn ang="0">
                  <a:pos x="T4" y="T5"/>
                </a:cxn>
                <a:cxn ang="0">
                  <a:pos x="T6" y="T7"/>
                </a:cxn>
                <a:cxn ang="0">
                  <a:pos x="T8" y="T9"/>
                </a:cxn>
                <a:cxn ang="0">
                  <a:pos x="T10" y="T11"/>
                </a:cxn>
              </a:cxnLst>
              <a:rect l="0" t="0" r="r" b="b"/>
              <a:pathLst>
                <a:path w="41" h="58">
                  <a:moveTo>
                    <a:pt x="14" y="0"/>
                  </a:moveTo>
                  <a:cubicBezTo>
                    <a:pt x="14" y="0"/>
                    <a:pt x="0" y="34"/>
                    <a:pt x="2" y="36"/>
                  </a:cubicBezTo>
                  <a:cubicBezTo>
                    <a:pt x="3" y="37"/>
                    <a:pt x="31" y="58"/>
                    <a:pt x="33" y="57"/>
                  </a:cubicBezTo>
                  <a:cubicBezTo>
                    <a:pt x="36" y="56"/>
                    <a:pt x="41" y="36"/>
                    <a:pt x="28" y="27"/>
                  </a:cubicBezTo>
                  <a:cubicBezTo>
                    <a:pt x="24" y="25"/>
                    <a:pt x="24" y="25"/>
                    <a:pt x="24" y="25"/>
                  </a:cubicBezTo>
                  <a:lnTo>
                    <a:pt x="14" y="0"/>
                  </a:ln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8" name="Freeform 119"/>
            <p:cNvSpPr/>
            <p:nvPr/>
          </p:nvSpPr>
          <p:spPr bwMode="auto">
            <a:xfrm>
              <a:off x="18205882" y="11490684"/>
              <a:ext cx="331792" cy="331792"/>
            </a:xfrm>
            <a:custGeom>
              <a:avLst/>
              <a:gdLst>
                <a:gd name="T0" fmla="*/ 3 w 20"/>
                <a:gd name="T1" fmla="*/ 0 h 20"/>
                <a:gd name="T2" fmla="*/ 0 w 20"/>
                <a:gd name="T3" fmla="*/ 12 h 20"/>
                <a:gd name="T4" fmla="*/ 14 w 20"/>
                <a:gd name="T5" fmla="*/ 20 h 20"/>
                <a:gd name="T6" fmla="*/ 3 w 20"/>
                <a:gd name="T7" fmla="*/ 0 h 20"/>
              </a:gdLst>
              <a:ahLst/>
              <a:cxnLst>
                <a:cxn ang="0">
                  <a:pos x="T0" y="T1"/>
                </a:cxn>
                <a:cxn ang="0">
                  <a:pos x="T2" y="T3"/>
                </a:cxn>
                <a:cxn ang="0">
                  <a:pos x="T4" y="T5"/>
                </a:cxn>
                <a:cxn ang="0">
                  <a:pos x="T6" y="T7"/>
                </a:cxn>
              </a:cxnLst>
              <a:rect l="0" t="0" r="r" b="b"/>
              <a:pathLst>
                <a:path w="20" h="20">
                  <a:moveTo>
                    <a:pt x="3" y="0"/>
                  </a:moveTo>
                  <a:cubicBezTo>
                    <a:pt x="0" y="12"/>
                    <a:pt x="0" y="12"/>
                    <a:pt x="0" y="12"/>
                  </a:cubicBezTo>
                  <a:cubicBezTo>
                    <a:pt x="14" y="20"/>
                    <a:pt x="14" y="20"/>
                    <a:pt x="14" y="20"/>
                  </a:cubicBezTo>
                  <a:cubicBezTo>
                    <a:pt x="14" y="20"/>
                    <a:pt x="20" y="11"/>
                    <a:pt x="3" y="0"/>
                  </a:cubicBezTo>
                  <a:close/>
                </a:path>
              </a:pathLst>
            </a:custGeom>
            <a:solidFill>
              <a:srgbClr val="FBE1CB"/>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29" name="Freeform 120"/>
            <p:cNvSpPr/>
            <p:nvPr/>
          </p:nvSpPr>
          <p:spPr bwMode="auto">
            <a:xfrm>
              <a:off x="17974563" y="11109823"/>
              <a:ext cx="514044" cy="380861"/>
            </a:xfrm>
            <a:custGeom>
              <a:avLst/>
              <a:gdLst>
                <a:gd name="T0" fmla="*/ 31 w 31"/>
                <a:gd name="T1" fmla="*/ 23 h 23"/>
                <a:gd name="T2" fmla="*/ 20 w 31"/>
                <a:gd name="T3" fmla="*/ 12 h 23"/>
                <a:gd name="T4" fmla="*/ 3 w 31"/>
                <a:gd name="T5" fmla="*/ 4 h 23"/>
                <a:gd name="T6" fmla="*/ 0 w 31"/>
                <a:gd name="T7" fmla="*/ 15 h 23"/>
                <a:gd name="T8" fmla="*/ 31 w 31"/>
                <a:gd name="T9" fmla="*/ 23 h 23"/>
              </a:gdLst>
              <a:ahLst/>
              <a:cxnLst>
                <a:cxn ang="0">
                  <a:pos x="T0" y="T1"/>
                </a:cxn>
                <a:cxn ang="0">
                  <a:pos x="T2" y="T3"/>
                </a:cxn>
                <a:cxn ang="0">
                  <a:pos x="T4" y="T5"/>
                </a:cxn>
                <a:cxn ang="0">
                  <a:pos x="T6" y="T7"/>
                </a:cxn>
                <a:cxn ang="0">
                  <a:pos x="T8" y="T9"/>
                </a:cxn>
              </a:cxnLst>
              <a:rect l="0" t="0" r="r" b="b"/>
              <a:pathLst>
                <a:path w="31" h="23">
                  <a:moveTo>
                    <a:pt x="31" y="23"/>
                  </a:moveTo>
                  <a:cubicBezTo>
                    <a:pt x="31" y="23"/>
                    <a:pt x="28" y="15"/>
                    <a:pt x="20" y="12"/>
                  </a:cubicBezTo>
                  <a:cubicBezTo>
                    <a:pt x="13" y="8"/>
                    <a:pt x="5" y="0"/>
                    <a:pt x="3" y="4"/>
                  </a:cubicBezTo>
                  <a:cubicBezTo>
                    <a:pt x="2" y="8"/>
                    <a:pt x="0" y="15"/>
                    <a:pt x="0" y="15"/>
                  </a:cubicBezTo>
                  <a:cubicBezTo>
                    <a:pt x="0" y="15"/>
                    <a:pt x="29" y="23"/>
                    <a:pt x="31" y="23"/>
                  </a:cubicBezTo>
                  <a:close/>
                </a:path>
              </a:pathLst>
            </a:custGeom>
            <a:solidFill>
              <a:srgbClr val="E0BA9A"/>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0" name="Freeform 121"/>
            <p:cNvSpPr/>
            <p:nvPr/>
          </p:nvSpPr>
          <p:spPr bwMode="auto">
            <a:xfrm>
              <a:off x="17743242" y="10429883"/>
              <a:ext cx="661249" cy="960329"/>
            </a:xfrm>
            <a:custGeom>
              <a:avLst/>
              <a:gdLst>
                <a:gd name="T0" fmla="*/ 14 w 40"/>
                <a:gd name="T1" fmla="*/ 0 h 58"/>
                <a:gd name="T2" fmla="*/ 1 w 40"/>
                <a:gd name="T3" fmla="*/ 36 h 58"/>
                <a:gd name="T4" fmla="*/ 32 w 40"/>
                <a:gd name="T5" fmla="*/ 57 h 58"/>
                <a:gd name="T6" fmla="*/ 27 w 40"/>
                <a:gd name="T7" fmla="*/ 27 h 58"/>
                <a:gd name="T8" fmla="*/ 23 w 40"/>
                <a:gd name="T9" fmla="*/ 25 h 58"/>
                <a:gd name="T10" fmla="*/ 14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14" y="0"/>
                  </a:moveTo>
                  <a:cubicBezTo>
                    <a:pt x="14" y="0"/>
                    <a:pt x="0" y="34"/>
                    <a:pt x="1" y="36"/>
                  </a:cubicBezTo>
                  <a:cubicBezTo>
                    <a:pt x="3" y="37"/>
                    <a:pt x="30" y="58"/>
                    <a:pt x="32" y="57"/>
                  </a:cubicBezTo>
                  <a:cubicBezTo>
                    <a:pt x="35" y="56"/>
                    <a:pt x="40" y="36"/>
                    <a:pt x="27" y="27"/>
                  </a:cubicBezTo>
                  <a:cubicBezTo>
                    <a:pt x="23" y="25"/>
                    <a:pt x="23" y="25"/>
                    <a:pt x="23" y="25"/>
                  </a:cubicBezTo>
                  <a:lnTo>
                    <a:pt x="14" y="0"/>
                  </a:ln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1" name="Freeform 122"/>
            <p:cNvSpPr/>
            <p:nvPr/>
          </p:nvSpPr>
          <p:spPr bwMode="auto">
            <a:xfrm>
              <a:off x="18023630" y="11025706"/>
              <a:ext cx="331792" cy="348149"/>
            </a:xfrm>
            <a:custGeom>
              <a:avLst/>
              <a:gdLst>
                <a:gd name="T0" fmla="*/ 3 w 20"/>
                <a:gd name="T1" fmla="*/ 0 h 21"/>
                <a:gd name="T2" fmla="*/ 0 w 20"/>
                <a:gd name="T3" fmla="*/ 12 h 21"/>
                <a:gd name="T4" fmla="*/ 14 w 20"/>
                <a:gd name="T5" fmla="*/ 21 h 21"/>
                <a:gd name="T6" fmla="*/ 3 w 20"/>
                <a:gd name="T7" fmla="*/ 0 h 21"/>
              </a:gdLst>
              <a:ahLst/>
              <a:cxnLst>
                <a:cxn ang="0">
                  <a:pos x="T0" y="T1"/>
                </a:cxn>
                <a:cxn ang="0">
                  <a:pos x="T2" y="T3"/>
                </a:cxn>
                <a:cxn ang="0">
                  <a:pos x="T4" y="T5"/>
                </a:cxn>
                <a:cxn ang="0">
                  <a:pos x="T6" y="T7"/>
                </a:cxn>
              </a:cxnLst>
              <a:rect l="0" t="0" r="r" b="b"/>
              <a:pathLst>
                <a:path w="20" h="21">
                  <a:moveTo>
                    <a:pt x="3" y="0"/>
                  </a:moveTo>
                  <a:cubicBezTo>
                    <a:pt x="0" y="12"/>
                    <a:pt x="0" y="12"/>
                    <a:pt x="0" y="12"/>
                  </a:cubicBezTo>
                  <a:cubicBezTo>
                    <a:pt x="14" y="21"/>
                    <a:pt x="14" y="21"/>
                    <a:pt x="14" y="21"/>
                  </a:cubicBezTo>
                  <a:cubicBezTo>
                    <a:pt x="14" y="21"/>
                    <a:pt x="20" y="11"/>
                    <a:pt x="3" y="0"/>
                  </a:cubicBezTo>
                  <a:close/>
                </a:path>
              </a:pathLst>
            </a:custGeom>
            <a:solidFill>
              <a:srgbClr val="FBE1CB"/>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2" name="Freeform 123"/>
            <p:cNvSpPr/>
            <p:nvPr/>
          </p:nvSpPr>
          <p:spPr bwMode="auto">
            <a:xfrm>
              <a:off x="17792311" y="10728963"/>
              <a:ext cx="497689" cy="247676"/>
            </a:xfrm>
            <a:custGeom>
              <a:avLst/>
              <a:gdLst>
                <a:gd name="T0" fmla="*/ 30 w 30"/>
                <a:gd name="T1" fmla="*/ 15 h 15"/>
                <a:gd name="T2" fmla="*/ 20 w 30"/>
                <a:gd name="T3" fmla="*/ 7 h 15"/>
                <a:gd name="T4" fmla="*/ 4 w 30"/>
                <a:gd name="T5" fmla="*/ 0 h 15"/>
                <a:gd name="T6" fmla="*/ 0 w 30"/>
                <a:gd name="T7" fmla="*/ 9 h 15"/>
                <a:gd name="T8" fmla="*/ 22 w 30"/>
                <a:gd name="T9" fmla="*/ 14 h 15"/>
                <a:gd name="T10" fmla="*/ 30 w 30"/>
                <a:gd name="T11" fmla="*/ 15 h 15"/>
              </a:gdLst>
              <a:ahLst/>
              <a:cxnLst>
                <a:cxn ang="0">
                  <a:pos x="T0" y="T1"/>
                </a:cxn>
                <a:cxn ang="0">
                  <a:pos x="T2" y="T3"/>
                </a:cxn>
                <a:cxn ang="0">
                  <a:pos x="T4" y="T5"/>
                </a:cxn>
                <a:cxn ang="0">
                  <a:pos x="T6" y="T7"/>
                </a:cxn>
                <a:cxn ang="0">
                  <a:pos x="T8" y="T9"/>
                </a:cxn>
                <a:cxn ang="0">
                  <a:pos x="T10" y="T11"/>
                </a:cxn>
              </a:cxnLst>
              <a:rect l="0" t="0" r="r" b="b"/>
              <a:pathLst>
                <a:path w="30" h="15">
                  <a:moveTo>
                    <a:pt x="30" y="15"/>
                  </a:moveTo>
                  <a:cubicBezTo>
                    <a:pt x="30" y="15"/>
                    <a:pt x="26" y="9"/>
                    <a:pt x="20" y="7"/>
                  </a:cubicBezTo>
                  <a:cubicBezTo>
                    <a:pt x="15" y="6"/>
                    <a:pt x="4" y="0"/>
                    <a:pt x="4" y="0"/>
                  </a:cubicBezTo>
                  <a:cubicBezTo>
                    <a:pt x="0" y="9"/>
                    <a:pt x="0" y="9"/>
                    <a:pt x="0" y="9"/>
                  </a:cubicBezTo>
                  <a:cubicBezTo>
                    <a:pt x="0" y="9"/>
                    <a:pt x="17" y="14"/>
                    <a:pt x="22" y="14"/>
                  </a:cubicBezTo>
                  <a:cubicBezTo>
                    <a:pt x="26" y="14"/>
                    <a:pt x="30" y="15"/>
                    <a:pt x="30" y="15"/>
                  </a:cubicBezTo>
                  <a:close/>
                </a:path>
              </a:pathLst>
            </a:custGeom>
            <a:solidFill>
              <a:srgbClr val="E0BA9A"/>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3" name="Freeform 124"/>
            <p:cNvSpPr/>
            <p:nvPr/>
          </p:nvSpPr>
          <p:spPr bwMode="auto">
            <a:xfrm>
              <a:off x="17560990" y="9967243"/>
              <a:ext cx="661249" cy="960329"/>
            </a:xfrm>
            <a:custGeom>
              <a:avLst/>
              <a:gdLst>
                <a:gd name="T0" fmla="*/ 14 w 40"/>
                <a:gd name="T1" fmla="*/ 0 h 58"/>
                <a:gd name="T2" fmla="*/ 1 w 40"/>
                <a:gd name="T3" fmla="*/ 35 h 58"/>
                <a:gd name="T4" fmla="*/ 33 w 40"/>
                <a:gd name="T5" fmla="*/ 57 h 58"/>
                <a:gd name="T6" fmla="*/ 27 w 40"/>
                <a:gd name="T7" fmla="*/ 27 h 58"/>
                <a:gd name="T8" fmla="*/ 24 w 40"/>
                <a:gd name="T9" fmla="*/ 25 h 58"/>
                <a:gd name="T10" fmla="*/ 14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14" y="0"/>
                  </a:moveTo>
                  <a:cubicBezTo>
                    <a:pt x="14" y="0"/>
                    <a:pt x="0" y="34"/>
                    <a:pt x="1" y="35"/>
                  </a:cubicBezTo>
                  <a:cubicBezTo>
                    <a:pt x="3" y="37"/>
                    <a:pt x="30" y="58"/>
                    <a:pt x="33" y="57"/>
                  </a:cubicBezTo>
                  <a:cubicBezTo>
                    <a:pt x="35" y="56"/>
                    <a:pt x="40" y="36"/>
                    <a:pt x="27" y="27"/>
                  </a:cubicBezTo>
                  <a:cubicBezTo>
                    <a:pt x="24" y="25"/>
                    <a:pt x="24" y="25"/>
                    <a:pt x="24" y="25"/>
                  </a:cubicBezTo>
                  <a:lnTo>
                    <a:pt x="14" y="0"/>
                  </a:ln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4" name="Freeform 125"/>
            <p:cNvSpPr/>
            <p:nvPr/>
          </p:nvSpPr>
          <p:spPr bwMode="auto">
            <a:xfrm>
              <a:off x="17860071" y="10563066"/>
              <a:ext cx="313100" cy="331792"/>
            </a:xfrm>
            <a:custGeom>
              <a:avLst/>
              <a:gdLst>
                <a:gd name="T0" fmla="*/ 3 w 19"/>
                <a:gd name="T1" fmla="*/ 0 h 20"/>
                <a:gd name="T2" fmla="*/ 0 w 19"/>
                <a:gd name="T3" fmla="*/ 11 h 20"/>
                <a:gd name="T4" fmla="*/ 13 w 19"/>
                <a:gd name="T5" fmla="*/ 20 h 20"/>
                <a:gd name="T6" fmla="*/ 3 w 19"/>
                <a:gd name="T7" fmla="*/ 0 h 20"/>
              </a:gdLst>
              <a:ahLst/>
              <a:cxnLst>
                <a:cxn ang="0">
                  <a:pos x="T0" y="T1"/>
                </a:cxn>
                <a:cxn ang="0">
                  <a:pos x="T2" y="T3"/>
                </a:cxn>
                <a:cxn ang="0">
                  <a:pos x="T4" y="T5"/>
                </a:cxn>
                <a:cxn ang="0">
                  <a:pos x="T6" y="T7"/>
                </a:cxn>
              </a:cxnLst>
              <a:rect l="0" t="0" r="r" b="b"/>
              <a:pathLst>
                <a:path w="19" h="20">
                  <a:moveTo>
                    <a:pt x="3" y="0"/>
                  </a:moveTo>
                  <a:cubicBezTo>
                    <a:pt x="0" y="11"/>
                    <a:pt x="0" y="11"/>
                    <a:pt x="0" y="11"/>
                  </a:cubicBezTo>
                  <a:cubicBezTo>
                    <a:pt x="13" y="20"/>
                    <a:pt x="13" y="20"/>
                    <a:pt x="13" y="20"/>
                  </a:cubicBezTo>
                  <a:cubicBezTo>
                    <a:pt x="13" y="20"/>
                    <a:pt x="19" y="11"/>
                    <a:pt x="3" y="0"/>
                  </a:cubicBezTo>
                  <a:close/>
                </a:path>
              </a:pathLst>
            </a:custGeom>
            <a:solidFill>
              <a:srgbClr val="FBE1CB"/>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5" name="Freeform 126"/>
            <p:cNvSpPr/>
            <p:nvPr/>
          </p:nvSpPr>
          <p:spPr bwMode="auto">
            <a:xfrm>
              <a:off x="17610059" y="10198562"/>
              <a:ext cx="514044" cy="364504"/>
            </a:xfrm>
            <a:custGeom>
              <a:avLst/>
              <a:gdLst>
                <a:gd name="T0" fmla="*/ 31 w 31"/>
                <a:gd name="T1" fmla="*/ 22 h 22"/>
                <a:gd name="T2" fmla="*/ 21 w 31"/>
                <a:gd name="T3" fmla="*/ 11 h 22"/>
                <a:gd name="T4" fmla="*/ 4 w 31"/>
                <a:gd name="T5" fmla="*/ 3 h 22"/>
                <a:gd name="T6" fmla="*/ 0 w 31"/>
                <a:gd name="T7" fmla="*/ 14 h 22"/>
                <a:gd name="T8" fmla="*/ 31 w 31"/>
                <a:gd name="T9" fmla="*/ 22 h 22"/>
              </a:gdLst>
              <a:ahLst/>
              <a:cxnLst>
                <a:cxn ang="0">
                  <a:pos x="T0" y="T1"/>
                </a:cxn>
                <a:cxn ang="0">
                  <a:pos x="T2" y="T3"/>
                </a:cxn>
                <a:cxn ang="0">
                  <a:pos x="T4" y="T5"/>
                </a:cxn>
                <a:cxn ang="0">
                  <a:pos x="T6" y="T7"/>
                </a:cxn>
                <a:cxn ang="0">
                  <a:pos x="T8" y="T9"/>
                </a:cxn>
              </a:cxnLst>
              <a:rect l="0" t="0" r="r" b="b"/>
              <a:pathLst>
                <a:path w="31" h="22">
                  <a:moveTo>
                    <a:pt x="31" y="22"/>
                  </a:moveTo>
                  <a:cubicBezTo>
                    <a:pt x="31" y="22"/>
                    <a:pt x="28" y="15"/>
                    <a:pt x="21" y="11"/>
                  </a:cubicBezTo>
                  <a:cubicBezTo>
                    <a:pt x="13" y="7"/>
                    <a:pt x="5" y="0"/>
                    <a:pt x="4" y="3"/>
                  </a:cubicBezTo>
                  <a:cubicBezTo>
                    <a:pt x="3" y="7"/>
                    <a:pt x="0" y="14"/>
                    <a:pt x="0" y="14"/>
                  </a:cubicBezTo>
                  <a:cubicBezTo>
                    <a:pt x="0" y="14"/>
                    <a:pt x="29" y="22"/>
                    <a:pt x="31" y="22"/>
                  </a:cubicBezTo>
                  <a:close/>
                </a:path>
              </a:pathLst>
            </a:custGeom>
            <a:solidFill>
              <a:srgbClr val="E0BA9A"/>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6" name="Freeform 127"/>
            <p:cNvSpPr/>
            <p:nvPr/>
          </p:nvSpPr>
          <p:spPr bwMode="auto">
            <a:xfrm>
              <a:off x="17395095" y="9553670"/>
              <a:ext cx="679941" cy="960329"/>
            </a:xfrm>
            <a:custGeom>
              <a:avLst/>
              <a:gdLst>
                <a:gd name="T0" fmla="*/ 14 w 41"/>
                <a:gd name="T1" fmla="*/ 0 h 58"/>
                <a:gd name="T2" fmla="*/ 2 w 41"/>
                <a:gd name="T3" fmla="*/ 36 h 58"/>
                <a:gd name="T4" fmla="*/ 33 w 41"/>
                <a:gd name="T5" fmla="*/ 57 h 58"/>
                <a:gd name="T6" fmla="*/ 28 w 41"/>
                <a:gd name="T7" fmla="*/ 27 h 58"/>
                <a:gd name="T8" fmla="*/ 24 w 41"/>
                <a:gd name="T9" fmla="*/ 26 h 58"/>
                <a:gd name="T10" fmla="*/ 14 w 41"/>
                <a:gd name="T11" fmla="*/ 0 h 58"/>
              </a:gdLst>
              <a:ahLst/>
              <a:cxnLst>
                <a:cxn ang="0">
                  <a:pos x="T0" y="T1"/>
                </a:cxn>
                <a:cxn ang="0">
                  <a:pos x="T2" y="T3"/>
                </a:cxn>
                <a:cxn ang="0">
                  <a:pos x="T4" y="T5"/>
                </a:cxn>
                <a:cxn ang="0">
                  <a:pos x="T6" y="T7"/>
                </a:cxn>
                <a:cxn ang="0">
                  <a:pos x="T8" y="T9"/>
                </a:cxn>
                <a:cxn ang="0">
                  <a:pos x="T10" y="T11"/>
                </a:cxn>
              </a:cxnLst>
              <a:rect l="0" t="0" r="r" b="b"/>
              <a:pathLst>
                <a:path w="41" h="58">
                  <a:moveTo>
                    <a:pt x="14" y="0"/>
                  </a:moveTo>
                  <a:cubicBezTo>
                    <a:pt x="14" y="0"/>
                    <a:pt x="0" y="34"/>
                    <a:pt x="2" y="36"/>
                  </a:cubicBezTo>
                  <a:cubicBezTo>
                    <a:pt x="3" y="37"/>
                    <a:pt x="31" y="58"/>
                    <a:pt x="33" y="57"/>
                  </a:cubicBezTo>
                  <a:cubicBezTo>
                    <a:pt x="36" y="56"/>
                    <a:pt x="41" y="36"/>
                    <a:pt x="28" y="27"/>
                  </a:cubicBezTo>
                  <a:cubicBezTo>
                    <a:pt x="24" y="26"/>
                    <a:pt x="24" y="26"/>
                    <a:pt x="24" y="26"/>
                  </a:cubicBezTo>
                  <a:lnTo>
                    <a:pt x="14" y="0"/>
                  </a:lnTo>
                  <a:close/>
                </a:path>
              </a:pathLst>
            </a:custGeom>
            <a:solidFill>
              <a:srgbClr val="E8C6A3"/>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7" name="Freeform 128"/>
            <p:cNvSpPr/>
            <p:nvPr/>
          </p:nvSpPr>
          <p:spPr bwMode="auto">
            <a:xfrm>
              <a:off x="17694175" y="10149495"/>
              <a:ext cx="329456" cy="348149"/>
            </a:xfrm>
            <a:custGeom>
              <a:avLst/>
              <a:gdLst>
                <a:gd name="T0" fmla="*/ 3 w 20"/>
                <a:gd name="T1" fmla="*/ 0 h 21"/>
                <a:gd name="T2" fmla="*/ 0 w 20"/>
                <a:gd name="T3" fmla="*/ 12 h 21"/>
                <a:gd name="T4" fmla="*/ 14 w 20"/>
                <a:gd name="T5" fmla="*/ 21 h 21"/>
                <a:gd name="T6" fmla="*/ 3 w 20"/>
                <a:gd name="T7" fmla="*/ 0 h 21"/>
              </a:gdLst>
              <a:ahLst/>
              <a:cxnLst>
                <a:cxn ang="0">
                  <a:pos x="T0" y="T1"/>
                </a:cxn>
                <a:cxn ang="0">
                  <a:pos x="T2" y="T3"/>
                </a:cxn>
                <a:cxn ang="0">
                  <a:pos x="T4" y="T5"/>
                </a:cxn>
                <a:cxn ang="0">
                  <a:pos x="T6" y="T7"/>
                </a:cxn>
              </a:cxnLst>
              <a:rect l="0" t="0" r="r" b="b"/>
              <a:pathLst>
                <a:path w="20" h="21">
                  <a:moveTo>
                    <a:pt x="3" y="0"/>
                  </a:moveTo>
                  <a:cubicBezTo>
                    <a:pt x="0" y="12"/>
                    <a:pt x="0" y="12"/>
                    <a:pt x="0" y="12"/>
                  </a:cubicBezTo>
                  <a:cubicBezTo>
                    <a:pt x="14" y="21"/>
                    <a:pt x="14" y="21"/>
                    <a:pt x="14" y="21"/>
                  </a:cubicBezTo>
                  <a:cubicBezTo>
                    <a:pt x="14" y="21"/>
                    <a:pt x="20" y="11"/>
                    <a:pt x="3" y="0"/>
                  </a:cubicBezTo>
                  <a:close/>
                </a:path>
              </a:pathLst>
            </a:custGeom>
            <a:solidFill>
              <a:srgbClr val="FBE1CB"/>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8" name="Freeform 129"/>
            <p:cNvSpPr/>
            <p:nvPr/>
          </p:nvSpPr>
          <p:spPr bwMode="auto">
            <a:xfrm>
              <a:off x="19000314" y="11373855"/>
              <a:ext cx="1558490" cy="1210341"/>
            </a:xfrm>
            <a:custGeom>
              <a:avLst/>
              <a:gdLst>
                <a:gd name="T0" fmla="*/ 589 w 667"/>
                <a:gd name="T1" fmla="*/ 0 h 518"/>
                <a:gd name="T2" fmla="*/ 0 w 667"/>
                <a:gd name="T3" fmla="*/ 397 h 518"/>
                <a:gd name="T4" fmla="*/ 78 w 667"/>
                <a:gd name="T5" fmla="*/ 518 h 518"/>
                <a:gd name="T6" fmla="*/ 667 w 667"/>
                <a:gd name="T7" fmla="*/ 100 h 518"/>
                <a:gd name="T8" fmla="*/ 589 w 667"/>
                <a:gd name="T9" fmla="*/ 0 h 518"/>
              </a:gdLst>
              <a:ahLst/>
              <a:cxnLst>
                <a:cxn ang="0">
                  <a:pos x="T0" y="T1"/>
                </a:cxn>
                <a:cxn ang="0">
                  <a:pos x="T2" y="T3"/>
                </a:cxn>
                <a:cxn ang="0">
                  <a:pos x="T4" y="T5"/>
                </a:cxn>
                <a:cxn ang="0">
                  <a:pos x="T6" y="T7"/>
                </a:cxn>
                <a:cxn ang="0">
                  <a:pos x="T8" y="T9"/>
                </a:cxn>
              </a:cxnLst>
              <a:rect l="0" t="0" r="r" b="b"/>
              <a:pathLst>
                <a:path w="667" h="518">
                  <a:moveTo>
                    <a:pt x="589" y="0"/>
                  </a:moveTo>
                  <a:lnTo>
                    <a:pt x="0" y="397"/>
                  </a:lnTo>
                  <a:lnTo>
                    <a:pt x="78" y="518"/>
                  </a:lnTo>
                  <a:lnTo>
                    <a:pt x="667" y="100"/>
                  </a:lnTo>
                  <a:lnTo>
                    <a:pt x="589" y="0"/>
                  </a:lnTo>
                  <a:close/>
                </a:path>
              </a:pathLst>
            </a:custGeom>
            <a:solidFill>
              <a:srgbClr val="F9F0E9"/>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39" name="Freeform 130"/>
            <p:cNvSpPr/>
            <p:nvPr/>
          </p:nvSpPr>
          <p:spPr bwMode="auto">
            <a:xfrm>
              <a:off x="17860071" y="9055983"/>
              <a:ext cx="495352" cy="497689"/>
            </a:xfrm>
            <a:custGeom>
              <a:avLst/>
              <a:gdLst>
                <a:gd name="T0" fmla="*/ 30 w 30"/>
                <a:gd name="T1" fmla="*/ 16 h 30"/>
                <a:gd name="T2" fmla="*/ 11 w 30"/>
                <a:gd name="T3" fmla="*/ 30 h 30"/>
                <a:gd name="T4" fmla="*/ 1 w 30"/>
                <a:gd name="T5" fmla="*/ 20 h 30"/>
                <a:gd name="T6" fmla="*/ 19 w 30"/>
                <a:gd name="T7" fmla="*/ 5 h 30"/>
                <a:gd name="T8" fmla="*/ 30 w 30"/>
                <a:gd name="T9" fmla="*/ 16 h 30"/>
              </a:gdLst>
              <a:ahLst/>
              <a:cxnLst>
                <a:cxn ang="0">
                  <a:pos x="T0" y="T1"/>
                </a:cxn>
                <a:cxn ang="0">
                  <a:pos x="T2" y="T3"/>
                </a:cxn>
                <a:cxn ang="0">
                  <a:pos x="T4" y="T5"/>
                </a:cxn>
                <a:cxn ang="0">
                  <a:pos x="T6" y="T7"/>
                </a:cxn>
                <a:cxn ang="0">
                  <a:pos x="T8" y="T9"/>
                </a:cxn>
              </a:cxnLst>
              <a:rect l="0" t="0" r="r" b="b"/>
              <a:pathLst>
                <a:path w="30" h="30">
                  <a:moveTo>
                    <a:pt x="30" y="16"/>
                  </a:moveTo>
                  <a:cubicBezTo>
                    <a:pt x="11" y="30"/>
                    <a:pt x="11" y="30"/>
                    <a:pt x="11" y="30"/>
                  </a:cubicBezTo>
                  <a:cubicBezTo>
                    <a:pt x="1" y="20"/>
                    <a:pt x="1" y="20"/>
                    <a:pt x="1" y="20"/>
                  </a:cubicBezTo>
                  <a:cubicBezTo>
                    <a:pt x="1" y="20"/>
                    <a:pt x="0" y="0"/>
                    <a:pt x="19" y="5"/>
                  </a:cubicBezTo>
                  <a:lnTo>
                    <a:pt x="30" y="16"/>
                  </a:lnTo>
                  <a:close/>
                </a:path>
              </a:pathLst>
            </a:custGeom>
            <a:solidFill>
              <a:srgbClr val="FBE1CB"/>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40" name="Freeform 131"/>
            <p:cNvSpPr/>
            <p:nvPr/>
          </p:nvSpPr>
          <p:spPr bwMode="auto">
            <a:xfrm>
              <a:off x="19100787" y="11490684"/>
              <a:ext cx="3278202" cy="2301517"/>
            </a:xfrm>
            <a:custGeom>
              <a:avLst/>
              <a:gdLst>
                <a:gd name="T0" fmla="*/ 0 w 198"/>
                <a:gd name="T1" fmla="*/ 68 h 139"/>
                <a:gd name="T2" fmla="*/ 99 w 198"/>
                <a:gd name="T3" fmla="*/ 0 h 139"/>
                <a:gd name="T4" fmla="*/ 198 w 198"/>
                <a:gd name="T5" fmla="*/ 139 h 139"/>
                <a:gd name="T6" fmla="*/ 52 w 198"/>
                <a:gd name="T7" fmla="*/ 139 h 139"/>
                <a:gd name="T8" fmla="*/ 0 w 198"/>
                <a:gd name="T9" fmla="*/ 68 h 139"/>
              </a:gdLst>
              <a:ahLst/>
              <a:cxnLst>
                <a:cxn ang="0">
                  <a:pos x="T0" y="T1"/>
                </a:cxn>
                <a:cxn ang="0">
                  <a:pos x="T2" y="T3"/>
                </a:cxn>
                <a:cxn ang="0">
                  <a:pos x="T4" y="T5"/>
                </a:cxn>
                <a:cxn ang="0">
                  <a:pos x="T6" y="T7"/>
                </a:cxn>
                <a:cxn ang="0">
                  <a:pos x="T8" y="T9"/>
                </a:cxn>
              </a:cxnLst>
              <a:rect l="0" t="0" r="r" b="b"/>
              <a:pathLst>
                <a:path w="198" h="139">
                  <a:moveTo>
                    <a:pt x="0" y="68"/>
                  </a:moveTo>
                  <a:cubicBezTo>
                    <a:pt x="29" y="48"/>
                    <a:pt x="98" y="1"/>
                    <a:pt x="99" y="0"/>
                  </a:cubicBezTo>
                  <a:cubicBezTo>
                    <a:pt x="198" y="139"/>
                    <a:pt x="198" y="139"/>
                    <a:pt x="198" y="139"/>
                  </a:cubicBezTo>
                  <a:cubicBezTo>
                    <a:pt x="52" y="139"/>
                    <a:pt x="52" y="139"/>
                    <a:pt x="52" y="139"/>
                  </a:cubicBezTo>
                  <a:cubicBezTo>
                    <a:pt x="32" y="112"/>
                    <a:pt x="10" y="82"/>
                    <a:pt x="0" y="68"/>
                  </a:cubicBezTo>
                  <a:close/>
                </a:path>
              </a:pathLst>
            </a:custGeom>
            <a:solidFill>
              <a:srgbClr val="3D3D3C"/>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41" name="Freeform 132"/>
            <p:cNvSpPr/>
            <p:nvPr/>
          </p:nvSpPr>
          <p:spPr bwMode="auto">
            <a:xfrm>
              <a:off x="19100787" y="12070152"/>
              <a:ext cx="1920657" cy="1722049"/>
            </a:xfrm>
            <a:custGeom>
              <a:avLst/>
              <a:gdLst>
                <a:gd name="T0" fmla="*/ 116 w 116"/>
                <a:gd name="T1" fmla="*/ 104 h 104"/>
                <a:gd name="T2" fmla="*/ 52 w 116"/>
                <a:gd name="T3" fmla="*/ 104 h 104"/>
                <a:gd name="T4" fmla="*/ 0 w 116"/>
                <a:gd name="T5" fmla="*/ 33 h 104"/>
                <a:gd name="T6" fmla="*/ 48 w 116"/>
                <a:gd name="T7" fmla="*/ 0 h 104"/>
                <a:gd name="T8" fmla="*/ 116 w 116"/>
                <a:gd name="T9" fmla="*/ 104 h 104"/>
              </a:gdLst>
              <a:ahLst/>
              <a:cxnLst>
                <a:cxn ang="0">
                  <a:pos x="T0" y="T1"/>
                </a:cxn>
                <a:cxn ang="0">
                  <a:pos x="T2" y="T3"/>
                </a:cxn>
                <a:cxn ang="0">
                  <a:pos x="T4" y="T5"/>
                </a:cxn>
                <a:cxn ang="0">
                  <a:pos x="T6" y="T7"/>
                </a:cxn>
                <a:cxn ang="0">
                  <a:pos x="T8" y="T9"/>
                </a:cxn>
              </a:cxnLst>
              <a:rect l="0" t="0" r="r" b="b"/>
              <a:pathLst>
                <a:path w="116" h="104">
                  <a:moveTo>
                    <a:pt x="116" y="104"/>
                  </a:moveTo>
                  <a:cubicBezTo>
                    <a:pt x="52" y="104"/>
                    <a:pt x="52" y="104"/>
                    <a:pt x="52" y="104"/>
                  </a:cubicBezTo>
                  <a:cubicBezTo>
                    <a:pt x="32" y="77"/>
                    <a:pt x="10" y="47"/>
                    <a:pt x="0" y="33"/>
                  </a:cubicBezTo>
                  <a:cubicBezTo>
                    <a:pt x="12" y="25"/>
                    <a:pt x="30" y="12"/>
                    <a:pt x="48" y="0"/>
                  </a:cubicBezTo>
                  <a:lnTo>
                    <a:pt x="116" y="104"/>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th-TH" sz="675" b="0" i="0" u="none" strike="noStrike" kern="1200" cap="none" spc="0" normalizeH="0" baseline="0" noProof="0">
                <a:ln>
                  <a:noFill/>
                </a:ln>
                <a:solidFill>
                  <a:prstClr val="black"/>
                </a:solidFill>
                <a:effectLst/>
                <a:uLnTx/>
                <a:uFillTx/>
                <a:latin typeface="等线" panose="02010600030101010101" charset="-122"/>
                <a:ea typeface="+mn-ea"/>
                <a:cs typeface="Cordia New" panose="020B0304020202020204" pitchFamily="34" charset="-34"/>
              </a:endParaRPr>
            </a:p>
          </p:txBody>
        </p:sp>
        <p:sp>
          <p:nvSpPr>
            <p:cNvPr id="142" name="Rectangle 133"/>
            <p:cNvSpPr>
              <a:spLocks noChangeArrowheads="1"/>
            </p:cNvSpPr>
            <p:nvPr/>
          </p:nvSpPr>
          <p:spPr bwMode="auto">
            <a:xfrm>
              <a:off x="16102974" y="6539502"/>
              <a:ext cx="552790" cy="69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p>
              <a:pPr marL="0" marR="0" lvl="0" indent="0" algn="l" defTabSz="457200" rtl="0" eaLnBrk="1" fontAlgn="base" latinLnBrk="0" hangingPunct="1">
                <a:lnSpc>
                  <a:spcPct val="100000"/>
                </a:lnSpc>
                <a:spcBef>
                  <a:spcPct val="0"/>
                </a:spcBef>
                <a:spcAft>
                  <a:spcPct val="0"/>
                </a:spcAft>
                <a:buClrTx/>
                <a:buSzTx/>
                <a:buFontTx/>
                <a:buNone/>
                <a:defRPr/>
              </a:pPr>
              <a:endParaRPr kumimoji="0" lang="th-TH" sz="1050" b="0" i="0" u="none" strike="noStrike" kern="1200" cap="none" spc="0" normalizeH="0" baseline="0" noProof="0">
                <a:ln>
                  <a:noFill/>
                </a:ln>
                <a:solidFill>
                  <a:prstClr val="black"/>
                </a:solidFill>
                <a:effectLst/>
                <a:uLnTx/>
                <a:uFillTx/>
                <a:latin typeface="Arial" panose="020B0604020202020204" pitchFamily="34" charset="0"/>
                <a:ea typeface="+mn-ea"/>
                <a:cs typeface="Angsana New" panose="02020603050405020304" pitchFamily="18" charset="-34"/>
              </a:endParaRPr>
            </a:p>
          </p:txBody>
        </p:sp>
        <p:sp>
          <p:nvSpPr>
            <p:cNvPr id="143" name="Rectangle 134"/>
            <p:cNvSpPr>
              <a:spLocks noChangeArrowheads="1"/>
            </p:cNvSpPr>
            <p:nvPr/>
          </p:nvSpPr>
          <p:spPr bwMode="auto">
            <a:xfrm>
              <a:off x="17131062" y="6539502"/>
              <a:ext cx="552790" cy="69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p>
              <a:pPr marL="0" marR="0" lvl="0" indent="0" algn="l" defTabSz="457200" rtl="0" eaLnBrk="1" fontAlgn="base" latinLnBrk="0" hangingPunct="1">
                <a:lnSpc>
                  <a:spcPct val="100000"/>
                </a:lnSpc>
                <a:spcBef>
                  <a:spcPct val="0"/>
                </a:spcBef>
                <a:spcAft>
                  <a:spcPct val="0"/>
                </a:spcAft>
                <a:buClrTx/>
                <a:buSzTx/>
                <a:buFontTx/>
                <a:buNone/>
                <a:defRPr/>
              </a:pPr>
              <a:endParaRPr kumimoji="0" lang="th-TH" sz="1050" b="0" i="0" u="none" strike="noStrike" kern="1200" cap="none" spc="0" normalizeH="0" baseline="0" noProof="0">
                <a:ln>
                  <a:noFill/>
                </a:ln>
                <a:solidFill>
                  <a:prstClr val="black"/>
                </a:solidFill>
                <a:effectLst/>
                <a:uLnTx/>
                <a:uFillTx/>
                <a:latin typeface="Arial" panose="020B0604020202020204" pitchFamily="34" charset="0"/>
                <a:ea typeface="+mn-ea"/>
                <a:cs typeface="Angsana New" panose="02020603050405020304" pitchFamily="18" charset="-3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3" name="TextBox 50"/>
          <p:cNvSpPr txBox="1">
            <a:spLocks noChangeArrowheads="1"/>
          </p:cNvSpPr>
          <p:nvPr/>
        </p:nvSpPr>
        <p:spPr bwMode="auto">
          <a:xfrm>
            <a:off x="1113155" y="2710815"/>
            <a:ext cx="1040066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ctr" defTabSz="914400" rtl="0" fontAlgn="auto">
              <a:lnSpc>
                <a:spcPct val="150000"/>
              </a:lnSpc>
              <a:spcBef>
                <a:spcPts val="0"/>
              </a:spcBef>
              <a:spcAft>
                <a:spcPts val="0"/>
              </a:spcAft>
              <a:buClrTx/>
              <a:buSzTx/>
              <a:buFont typeface="Wingdings" panose="05000000000000000000" charset="0"/>
              <a:buNone/>
              <a:defRPr/>
            </a:pPr>
            <a:r>
              <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rPr>
              <a:t>四、宣传思想工作的重要任务</a:t>
            </a:r>
            <a:endPar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ctr" defTabSz="914400" rtl="0" fontAlgn="auto">
              <a:lnSpc>
                <a:spcPct val="150000"/>
              </a:lnSpc>
              <a:spcBef>
                <a:spcPts val="0"/>
              </a:spcBef>
              <a:spcAft>
                <a:spcPts val="0"/>
              </a:spcAft>
              <a:buClrTx/>
              <a:buSzTx/>
              <a:buFont typeface="Wingdings" panose="05000000000000000000" charset="0"/>
              <a:buNone/>
              <a:defRPr/>
            </a:pPr>
            <a:endParaRPr lang="zh-CN" altLang="en-US" sz="36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14" name="矩形 13"/>
          <p:cNvSpPr/>
          <p:nvPr/>
        </p:nvSpPr>
        <p:spPr>
          <a:xfrm>
            <a:off x="3933190" y="2209165"/>
            <a:ext cx="8184515" cy="405066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indent="0" algn="just">
              <a:lnSpc>
                <a:spcPct val="160000"/>
              </a:lnSpc>
              <a:buFont typeface="Wingdings" panose="05000000000000000000" charset="0"/>
              <a:buNone/>
            </a:pPr>
            <a:r>
              <a:rPr lang="zh-CN" altLang="en-US" sz="1600" b="1">
                <a:solidFill>
                  <a:srgbClr val="C00000"/>
                </a:solidFill>
                <a:latin typeface="微软雅黑" panose="020B0503020204020204" charset="-122"/>
                <a:ea typeface="微软雅黑" panose="020B0503020204020204" charset="-122"/>
                <a:sym typeface="+mn-ea"/>
              </a:rPr>
              <a:t>　　</a:t>
            </a:r>
            <a:r>
              <a:rPr lang="zh-CN" altLang="en-US" b="1">
                <a:solidFill>
                  <a:srgbClr val="C00000"/>
                </a:solidFill>
                <a:latin typeface="微软雅黑" panose="020B0503020204020204" charset="-122"/>
                <a:ea typeface="微软雅黑" panose="020B0503020204020204" charset="-122"/>
                <a:sym typeface="+mn-ea"/>
              </a:rPr>
              <a:t>《自觉承担起新形势下宣传思想工作的使命任务》</a:t>
            </a:r>
            <a:r>
              <a:rPr lang="zh-CN" altLang="en-US">
                <a:solidFill>
                  <a:schemeClr val="tx1"/>
                </a:solidFill>
                <a:latin typeface="微软雅黑" panose="020B0503020204020204" charset="-122"/>
                <a:ea typeface="微软雅黑" panose="020B0503020204020204" charset="-122"/>
                <a:sym typeface="+mn-ea"/>
              </a:rPr>
              <a:t>是2018年8月21日习近平同志在全国宣传思想工作会议上讲话的要点。指出：在党的十八大以来的实践中，我们不断深化对宣传思想工作的规律性认识，提出了一系列新思想新观点新论断，这就是坚持党对意识形态工作的领导权，</a:t>
            </a:r>
            <a:r>
              <a:rPr lang="zh-CN" altLang="en-US" b="1">
                <a:solidFill>
                  <a:srgbClr val="C00000"/>
                </a:solidFill>
                <a:latin typeface="微软雅黑" panose="020B0503020204020204" charset="-122"/>
                <a:ea typeface="微软雅黑" panose="020B0503020204020204" charset="-122"/>
                <a:sym typeface="+mn-ea"/>
              </a:rPr>
              <a:t>坚持思想工作“两个巩固”的根本任务。</a:t>
            </a:r>
            <a:r>
              <a:rPr lang="en-US" altLang="zh-CN" b="1">
                <a:solidFill>
                  <a:srgbClr val="C00000"/>
                </a:solidFill>
                <a:latin typeface="微软雅黑" panose="020B0503020204020204" charset="-122"/>
                <a:ea typeface="微软雅黑" panose="020B0503020204020204" charset="-122"/>
                <a:sym typeface="+mn-ea"/>
              </a:rPr>
              <a:t>“</a:t>
            </a:r>
            <a:r>
              <a:rPr lang="zh-CN" altLang="en-US" b="1">
                <a:solidFill>
                  <a:srgbClr val="C00000"/>
                </a:solidFill>
                <a:latin typeface="微软雅黑" panose="020B0503020204020204" charset="-122"/>
                <a:ea typeface="微软雅黑" panose="020B0503020204020204" charset="-122"/>
                <a:sym typeface="+mn-ea"/>
              </a:rPr>
              <a:t>巩固马克思主义在意识形态领域的指导地位，巩固全党全国人民团结奋斗的共同思想基础。</a:t>
            </a:r>
            <a:r>
              <a:rPr lang="en-US" altLang="zh-CN" b="1">
                <a:solidFill>
                  <a:srgbClr val="C00000"/>
                </a:solidFill>
                <a:latin typeface="微软雅黑" panose="020B0503020204020204" charset="-122"/>
                <a:ea typeface="微软雅黑" panose="020B0503020204020204" charset="-122"/>
                <a:sym typeface="+mn-ea"/>
              </a:rPr>
              <a:t>”</a:t>
            </a:r>
            <a:endParaRPr lang="en-US" altLang="zh-CN" b="1">
              <a:solidFill>
                <a:srgbClr val="C00000"/>
              </a:solidFill>
              <a:latin typeface="微软雅黑" panose="020B0503020204020204" charset="-122"/>
              <a:ea typeface="微软雅黑" panose="020B0503020204020204" charset="-122"/>
              <a:sym typeface="+mn-ea"/>
            </a:endParaRPr>
          </a:p>
        </p:txBody>
      </p:sp>
      <p:pic>
        <p:nvPicPr>
          <p:cNvPr id="54" name="图片 53" descr="党的领导"/>
          <p:cNvPicPr>
            <a:picLocks noChangeAspect="1"/>
          </p:cNvPicPr>
          <p:nvPr/>
        </p:nvPicPr>
        <p:blipFill>
          <a:blip r:embed="rId1"/>
          <a:stretch>
            <a:fillRect/>
          </a:stretch>
        </p:blipFill>
        <p:spPr>
          <a:xfrm>
            <a:off x="199390" y="2701925"/>
            <a:ext cx="3491230" cy="2107565"/>
          </a:xfrm>
          <a:prstGeom prst="rect">
            <a:avLst/>
          </a:prstGeom>
        </p:spPr>
      </p:pic>
      <p:sp>
        <p:nvSpPr>
          <p:cNvPr id="2" name="矩形 1"/>
          <p:cNvSpPr/>
          <p:nvPr/>
        </p:nvSpPr>
        <p:spPr>
          <a:xfrm>
            <a:off x="1025525" y="669925"/>
            <a:ext cx="216090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4" name="文本框 3"/>
          <p:cNvSpPr txBox="1"/>
          <p:nvPr/>
        </p:nvSpPr>
        <p:spPr>
          <a:xfrm>
            <a:off x="1515745" y="873760"/>
            <a:ext cx="1180465" cy="368300"/>
          </a:xfrm>
          <a:prstGeom prst="rect">
            <a:avLst/>
          </a:prstGeom>
          <a:noFill/>
        </p:spPr>
        <p:txBody>
          <a:bodyPr wrap="square" rtlCol="0">
            <a:spAutoFit/>
          </a:bodyPr>
          <a:p>
            <a:endParaRPr lang="zh-CN" altLang="en-US"/>
          </a:p>
        </p:txBody>
      </p:sp>
      <p:sp>
        <p:nvSpPr>
          <p:cNvPr id="5" name="文本框 4"/>
          <p:cNvSpPr txBox="1"/>
          <p:nvPr/>
        </p:nvSpPr>
        <p:spPr>
          <a:xfrm>
            <a:off x="1336040" y="921385"/>
            <a:ext cx="202501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根本任务</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椭圆 5"/>
          <p:cNvSpPr/>
          <p:nvPr/>
        </p:nvSpPr>
        <p:spPr>
          <a:xfrm>
            <a:off x="269875" y="58420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3456305" y="790575"/>
            <a:ext cx="3925570" cy="521970"/>
          </a:xfrm>
          <a:prstGeom prst="rect">
            <a:avLst/>
          </a:prstGeom>
          <a:noFill/>
        </p:spPr>
        <p:txBody>
          <a:bodyPr wrap="square" rtlCol="0">
            <a:spAutoFit/>
          </a:bodyPr>
          <a:p>
            <a:pPr indent="0" algn="l">
              <a:buFont typeface="Wingdings" panose="05000000000000000000" charset="0"/>
              <a:buNone/>
            </a:pP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789045" y="614045"/>
            <a:ext cx="5403850" cy="1076325"/>
          </a:xfrm>
          <a:prstGeom prst="rect">
            <a:avLst/>
          </a:prstGeom>
          <a:noFill/>
        </p:spPr>
        <p:txBody>
          <a:bodyPr wrap="square" rtlCol="0">
            <a:spAutoFit/>
          </a:bodyPr>
          <a:p>
            <a:pPr indent="0" algn="just">
              <a:lnSpc>
                <a:spcPct val="160000"/>
              </a:lnSpc>
              <a:buFont typeface="Wingdings" panose="05000000000000000000" charset="0"/>
              <a:buNone/>
            </a:pPr>
            <a:r>
              <a:rPr lang="zh-CN" altLang="en-US" sz="2000" b="1">
                <a:solidFill>
                  <a:srgbClr val="C00000"/>
                </a:solidFill>
                <a:latin typeface="微软雅黑" panose="020B0503020204020204" charset="-122"/>
                <a:ea typeface="微软雅黑" panose="020B0503020204020204" charset="-122"/>
                <a:sym typeface="+mn-ea"/>
              </a:rPr>
              <a:t>巩固马克思主义在意识形态领域的指导地位，</a:t>
            </a:r>
            <a:endParaRPr lang="zh-CN" altLang="en-US" sz="2000" b="1">
              <a:solidFill>
                <a:srgbClr val="C00000"/>
              </a:solidFill>
              <a:latin typeface="微软雅黑" panose="020B0503020204020204" charset="-122"/>
              <a:ea typeface="微软雅黑" panose="020B0503020204020204" charset="-122"/>
              <a:sym typeface="+mn-ea"/>
            </a:endParaRPr>
          </a:p>
          <a:p>
            <a:pPr indent="0" algn="just">
              <a:lnSpc>
                <a:spcPct val="160000"/>
              </a:lnSpc>
              <a:buFont typeface="Wingdings" panose="05000000000000000000" charset="0"/>
              <a:buNone/>
            </a:pPr>
            <a:r>
              <a:rPr lang="zh-CN" altLang="en-US" sz="2000" b="1">
                <a:solidFill>
                  <a:srgbClr val="C00000"/>
                </a:solidFill>
                <a:latin typeface="微软雅黑" panose="020B0503020204020204" charset="-122"/>
                <a:ea typeface="微软雅黑" panose="020B0503020204020204" charset="-122"/>
                <a:sym typeface="+mn-ea"/>
              </a:rPr>
              <a:t>巩固全党全国人民团结奋斗的共同思想基础。</a:t>
            </a:r>
            <a:endParaRPr lang="zh-CN" altLang="en-US" sz="20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2042160" y="875030"/>
            <a:ext cx="8622030" cy="891540"/>
          </a:xfrm>
          <a:prstGeom prst="rect">
            <a:avLst/>
          </a:prstGeom>
          <a:noFill/>
        </p:spPr>
        <p:txBody>
          <a:bodyPr wrap="square" rtlCol="0">
            <a:spAutoFit/>
          </a:bodyPr>
          <a:p>
            <a:pPr indent="0" algn="ctr">
              <a:buFont typeface="Wingdings" panose="05000000000000000000" charset="0"/>
              <a:buNone/>
            </a:pPr>
            <a:r>
              <a:rPr lang="zh-CN" altLang="en-US" sz="2400" b="1" dirty="0">
                <a:solidFill>
                  <a:srgbClr val="C00000"/>
                </a:solidFill>
                <a:latin typeface="微软雅黑" panose="020B0503020204020204" charset="-122"/>
                <a:ea typeface="微软雅黑" panose="020B0503020204020204" charset="-122"/>
                <a:sym typeface="+mn-ea"/>
              </a:rPr>
              <a:t>举旗帜、聚民心、育新人、兴文化、展形象</a:t>
            </a:r>
            <a:br>
              <a:rPr lang="en-US" altLang="zh-CN" sz="2800" b="1" dirty="0">
                <a:latin typeface="思源黑体 CN Bold" panose="020B0800000000000000" pitchFamily="34" charset="-122"/>
                <a:ea typeface="思源黑体 CN Bold" panose="020B0800000000000000" pitchFamily="34" charset="-122"/>
                <a:sym typeface="+mn-ea"/>
              </a:rPr>
            </a:b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745230" y="2014220"/>
            <a:ext cx="8060690" cy="358330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indent="0" algn="just">
              <a:lnSpc>
                <a:spcPct val="160000"/>
              </a:lnSpc>
              <a:buFont typeface="Wingdings" panose="05000000000000000000" charset="0"/>
              <a:buNone/>
            </a:pPr>
            <a:r>
              <a:rPr lang="zh-CN" altLang="en-US" sz="1600" b="1">
                <a:solidFill>
                  <a:srgbClr val="C00000"/>
                </a:solidFill>
                <a:latin typeface="微软雅黑" panose="020B0503020204020204" charset="-122"/>
                <a:ea typeface="微软雅黑" panose="020B0503020204020204" charset="-122"/>
                <a:sym typeface="+mn-ea"/>
              </a:rPr>
              <a:t>　　</a:t>
            </a:r>
            <a:r>
              <a:rPr lang="zh-CN" altLang="en-US" b="1">
                <a:solidFill>
                  <a:srgbClr val="C00000"/>
                </a:solidFill>
                <a:latin typeface="微软雅黑" panose="020B0503020204020204" charset="-122"/>
                <a:ea typeface="微软雅黑" panose="020B0503020204020204" charset="-122"/>
                <a:sym typeface="+mn-ea"/>
              </a:rPr>
              <a:t>《坚持党的新闻舆论工作的正确政治方向》</a:t>
            </a:r>
            <a:r>
              <a:rPr lang="zh-CN" altLang="en-US">
                <a:solidFill>
                  <a:schemeClr val="tx1"/>
                </a:solidFill>
                <a:latin typeface="微软雅黑" panose="020B0503020204020204" charset="-122"/>
                <a:ea typeface="微软雅黑" panose="020B0503020204020204" charset="-122"/>
                <a:sym typeface="+mn-ea"/>
              </a:rPr>
              <a:t>是2016年2月19日习近平同志在党的新闻舆论工作座谈会上讲话的一部分。指出：在新的时代条件下，党的新闻舆论工作的职责和使命是，</a:t>
            </a:r>
            <a:r>
              <a:rPr lang="zh-CN" altLang="en-US" b="1">
                <a:solidFill>
                  <a:srgbClr val="C00000"/>
                </a:solidFill>
                <a:latin typeface="微软雅黑" panose="020B0503020204020204" charset="-122"/>
                <a:ea typeface="微软雅黑" panose="020B0503020204020204" charset="-122"/>
                <a:sym typeface="+mn-ea"/>
              </a:rPr>
              <a:t>高举旗帜、引领导向，围绕中心、服务大局，团结人民、鼓舞士气，成风化人、凝心聚力，澄清谬误、明辨是非，联接中外、沟通世界</a:t>
            </a:r>
            <a:r>
              <a:rPr lang="zh-CN" altLang="en-US">
                <a:solidFill>
                  <a:schemeClr val="tx1"/>
                </a:solidFill>
                <a:latin typeface="微软雅黑" panose="020B0503020204020204" charset="-122"/>
                <a:ea typeface="微软雅黑" panose="020B0503020204020204" charset="-122"/>
                <a:sym typeface="+mn-ea"/>
              </a:rPr>
              <a:t>。</a:t>
            </a:r>
            <a:endParaRPr lang="zh-CN" altLang="en-US">
              <a:solidFill>
                <a:schemeClr val="tx1"/>
              </a:solidFill>
              <a:latin typeface="微软雅黑" panose="020B0503020204020204" charset="-122"/>
              <a:ea typeface="微软雅黑" panose="020B0503020204020204" charset="-122"/>
              <a:sym typeface="+mn-ea"/>
            </a:endParaRPr>
          </a:p>
          <a:p>
            <a:pPr indent="0" algn="just">
              <a:lnSpc>
                <a:spcPct val="160000"/>
              </a:lnSpc>
              <a:buFont typeface="Wingdings" panose="05000000000000000000" charset="0"/>
              <a:buNone/>
            </a:pPr>
            <a:r>
              <a:rPr lang="zh-CN" altLang="en-US">
                <a:solidFill>
                  <a:schemeClr val="tx1"/>
                </a:solidFill>
                <a:latin typeface="微软雅黑" panose="020B0503020204020204" charset="-122"/>
                <a:ea typeface="微软雅黑" panose="020B0503020204020204" charset="-122"/>
                <a:sym typeface="+mn-ea"/>
              </a:rPr>
              <a:t>　　</a:t>
            </a:r>
            <a:r>
              <a:rPr lang="zh-CN" altLang="en-US" b="1">
                <a:solidFill>
                  <a:srgbClr val="C00000"/>
                </a:solidFill>
                <a:latin typeface="微软雅黑" panose="020B0503020204020204" charset="-122"/>
                <a:ea typeface="微软雅黑" panose="020B0503020204020204" charset="-122"/>
                <a:sym typeface="+mn-ea"/>
              </a:rPr>
              <a:t>《自觉承担起新形势下宣传思想工作的使命任务》</a:t>
            </a:r>
            <a:r>
              <a:rPr lang="zh-CN" altLang="en-US">
                <a:solidFill>
                  <a:schemeClr val="tx1"/>
                </a:solidFill>
                <a:latin typeface="微软雅黑" panose="020B0503020204020204" charset="-122"/>
                <a:ea typeface="微软雅黑" panose="020B0503020204020204" charset="-122"/>
                <a:sym typeface="+mn-ea"/>
              </a:rPr>
              <a:t>是2018年8月21日习近平同志在全国宣传思想工作会议上讲话的要点，将使命任务凝练为：</a:t>
            </a:r>
            <a:r>
              <a:rPr lang="zh-CN" altLang="en-US" b="1">
                <a:solidFill>
                  <a:srgbClr val="C00000"/>
                </a:solidFill>
                <a:latin typeface="微软雅黑" panose="020B0503020204020204" charset="-122"/>
                <a:ea typeface="微软雅黑" panose="020B0503020204020204" charset="-122"/>
                <a:sym typeface="+mn-ea"/>
              </a:rPr>
              <a:t>举旗帜、聚民心、育新人、兴文化、展形象。</a:t>
            </a:r>
            <a:endParaRPr lang="zh-CN" altLang="en-US" b="1">
              <a:solidFill>
                <a:srgbClr val="C00000"/>
              </a:solidFill>
              <a:latin typeface="微软雅黑" panose="020B0503020204020204" charset="-122"/>
              <a:ea typeface="微软雅黑" panose="020B0503020204020204" charset="-122"/>
              <a:sym typeface="+mn-ea"/>
            </a:endParaRPr>
          </a:p>
        </p:txBody>
      </p:sp>
      <p:pic>
        <p:nvPicPr>
          <p:cNvPr id="2" name="图片 1" descr="/Users/liuhui/Desktop/刘老师ppt/政治建设.jpg政治建设"/>
          <p:cNvPicPr>
            <a:picLocks noChangeAspect="1"/>
          </p:cNvPicPr>
          <p:nvPr/>
        </p:nvPicPr>
        <p:blipFill>
          <a:blip r:embed="rId1"/>
          <a:srcRect/>
          <a:stretch>
            <a:fillRect/>
          </a:stretch>
        </p:blipFill>
        <p:spPr>
          <a:xfrm>
            <a:off x="203200" y="2711450"/>
            <a:ext cx="3542030" cy="2351405"/>
          </a:xfrm>
          <a:prstGeom prst="rect">
            <a:avLst/>
          </a:prstGeom>
        </p:spPr>
      </p:pic>
      <p:sp>
        <p:nvSpPr>
          <p:cNvPr id="4" name="矩形 3"/>
          <p:cNvSpPr/>
          <p:nvPr/>
        </p:nvSpPr>
        <p:spPr>
          <a:xfrm>
            <a:off x="807085" y="741680"/>
            <a:ext cx="216090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5" name="文本框 4"/>
          <p:cNvSpPr txBox="1"/>
          <p:nvPr/>
        </p:nvSpPr>
        <p:spPr>
          <a:xfrm>
            <a:off x="1172845" y="921385"/>
            <a:ext cx="1672590"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使命任务</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椭圆 5"/>
          <p:cNvSpPr/>
          <p:nvPr/>
        </p:nvSpPr>
        <p:spPr>
          <a:xfrm>
            <a:off x="126365" y="74168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13250" y="1594485"/>
            <a:ext cx="7279640" cy="409321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indent="457200" algn="just" defTabSz="457200">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中共中央党史和文献研究院编辑的习近平同志</a:t>
            </a:r>
            <a:r>
              <a:rPr lang="zh-CN" altLang="en-US" sz="2000" b="1" dirty="0">
                <a:solidFill>
                  <a:srgbClr val="C00000"/>
                </a:solidFill>
                <a:latin typeface="微软雅黑" panose="020B0503020204020204" charset="-122"/>
                <a:ea typeface="微软雅黑" panose="020B0503020204020204" charset="-122"/>
                <a:cs typeface="微软雅黑" panose="020B0503020204020204" charset="-122"/>
                <a:sym typeface="+mn-ea"/>
              </a:rPr>
              <a:t>《论党的宣传思想工作》</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一书，近日由中央文献出版社出版，在全国发行。</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indent="457200" algn="just" defTabSz="457200">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这部专题文集，收入习近平同志论述党的宣传思想工作的重要文稿</a:t>
            </a:r>
            <a:r>
              <a:rPr lang="zh-CN" altLang="en-US" sz="2000" b="1" dirty="0">
                <a:solidFill>
                  <a:srgbClr val="C00000"/>
                </a:solidFill>
                <a:latin typeface="微软雅黑" panose="020B0503020204020204" charset="-122"/>
                <a:ea typeface="微软雅黑" panose="020B0503020204020204" charset="-122"/>
                <a:cs typeface="微软雅黑" panose="020B0503020204020204" charset="-122"/>
                <a:sym typeface="+mn-ea"/>
              </a:rPr>
              <a:t>52篇</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，阐释了习近平同志关于宣传思想工作的重要思想，提出的一系列新思想新观点新论断，极大深化了我们党对宣传思想工作的规律性认识，为做好新时代党的宣传思想工作提供了根本遵循。</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C:\Users\Administrator\Desktop\JEM(]])]~0}8VN1YRCHY@@N.pngJEM(]])]~0}8VN1YRCHY@@N"/>
          <p:cNvPicPr>
            <a:picLocks noChangeAspect="1"/>
          </p:cNvPicPr>
          <p:nvPr/>
        </p:nvPicPr>
        <p:blipFill>
          <a:blip r:embed="rId1"/>
          <a:srcRect/>
          <a:stretch>
            <a:fillRect/>
          </a:stretch>
        </p:blipFill>
        <p:spPr>
          <a:xfrm>
            <a:off x="790575" y="1567180"/>
            <a:ext cx="3138805" cy="4147820"/>
          </a:xfrm>
          <a:prstGeom prst="roundRect">
            <a:avLst/>
          </a:prstGeom>
        </p:spPr>
      </p:pic>
    </p:spTree>
  </p:cSld>
  <p:clrMapOvr>
    <a:masterClrMapping/>
  </p:clrMapOvr>
  <p:transition spd="slow" advTm="500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808355" y="108775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19" name="矩形: 圆角 12"/>
          <p:cNvSpPr/>
          <p:nvPr/>
        </p:nvSpPr>
        <p:spPr>
          <a:xfrm>
            <a:off x="596900" y="52768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举旗帜</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4" name="矩形: 圆角 12"/>
          <p:cNvSpPr/>
          <p:nvPr/>
        </p:nvSpPr>
        <p:spPr>
          <a:xfrm>
            <a:off x="596900" y="173355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聚民心</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5" name="矩形: 圆角 12"/>
          <p:cNvSpPr/>
          <p:nvPr/>
        </p:nvSpPr>
        <p:spPr>
          <a:xfrm>
            <a:off x="596900" y="281368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育新人</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8" name="矩形: 圆角 12"/>
          <p:cNvSpPr/>
          <p:nvPr/>
        </p:nvSpPr>
        <p:spPr>
          <a:xfrm>
            <a:off x="596900" y="392938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兴文化</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11" name="文本框 10"/>
          <p:cNvSpPr txBox="1"/>
          <p:nvPr/>
        </p:nvSpPr>
        <p:spPr>
          <a:xfrm>
            <a:off x="2743835" y="444500"/>
            <a:ext cx="9189085" cy="922020"/>
          </a:xfrm>
          <a:prstGeom prst="rect">
            <a:avLst/>
          </a:prstGeom>
          <a:noFill/>
          <a:ln w="19050" cap="rnd">
            <a:solidFill>
              <a:schemeClr val="accent1"/>
            </a:solidFill>
            <a:prstDash val="solid"/>
          </a:ln>
        </p:spPr>
        <p:txBody>
          <a:bodyPr wrap="square" rtlCol="0">
            <a:spAutoFit/>
          </a:bodyPr>
          <a:p>
            <a:pPr algn="just" fontAlgn="auto">
              <a:lnSpc>
                <a:spcPct val="100000"/>
              </a:lnSpc>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就是要高举马克思主义、中国特色社会主义的旗帜，坚持不懈用新时代中国特色社会主义思想武装全党、教育人民、推动工作，在学懂弄通做实上下功夫，推动当代中国马克思主义、</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21</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世纪马克思主义深入人心、落地生根。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2743835" y="1733550"/>
            <a:ext cx="9189085" cy="645160"/>
          </a:xfrm>
          <a:prstGeom prst="rect">
            <a:avLst/>
          </a:prstGeom>
          <a:noFill/>
          <a:ln w="19050" cap="rnd">
            <a:solidFill>
              <a:schemeClr val="accent1"/>
            </a:solidFill>
            <a:prstDash val="solid"/>
          </a:ln>
        </p:spPr>
        <p:txBody>
          <a:bodyPr wrap="square" rtlCol="0" anchor="ctr" anchorCtr="0">
            <a:spAutoFit/>
          </a:bodyPr>
          <a:p>
            <a:pPr algn="just" fontAlgn="auto">
              <a:lnSpc>
                <a:spcPct val="100000"/>
              </a:lnSpc>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要牢牢把握正确舆论导向，唱响主旋律，壮大正能量，做大做强主流思想舆论，把全党全国人民士气鼓舞起来、精神振奋起来，朝着党中央确定的宏伟目标团结一心向前。</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2743835" y="2728595"/>
            <a:ext cx="9189085" cy="645160"/>
          </a:xfrm>
          <a:prstGeom prst="rect">
            <a:avLst/>
          </a:prstGeom>
          <a:noFill/>
          <a:ln w="19050" cap="rnd">
            <a:solidFill>
              <a:schemeClr val="accent1"/>
            </a:solidFill>
            <a:prstDash val="solid"/>
          </a:ln>
        </p:spPr>
        <p:txBody>
          <a:bodyPr wrap="square" rtlCol="0" anchor="ctr" anchorCtr="0">
            <a:spAutoFit/>
          </a:bodyPr>
          <a:p>
            <a:pPr algn="just" fontAlgn="base">
              <a:lnSpc>
                <a:spcPct val="100000"/>
              </a:lnSpc>
              <a:spcBef>
                <a:spcPts val="0"/>
              </a:spcBef>
              <a:spcAft>
                <a:spcPts val="0"/>
              </a:spcAft>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要坚持立德树人、以文化人，建设社会主义精神文明、培育和践行社会主义核心价值观，提高人民思想觉悟、道德水准、文明素养，培养能够担当民族复兴大任的时代新人。</a:t>
            </a:r>
            <a:endParaRPr lang="zh-CN" altLang="en-US">
              <a:latin typeface="微软雅黑" panose="020B0503020204020204" charset="-122"/>
              <a:ea typeface="微软雅黑" panose="020B0503020204020204" charset="-122"/>
            </a:endParaRPr>
          </a:p>
        </p:txBody>
      </p:sp>
      <p:sp>
        <p:nvSpPr>
          <p:cNvPr id="14" name="文本框 13"/>
          <p:cNvSpPr txBox="1"/>
          <p:nvPr/>
        </p:nvSpPr>
        <p:spPr>
          <a:xfrm>
            <a:off x="2743835" y="3748405"/>
            <a:ext cx="9189085" cy="922020"/>
          </a:xfrm>
          <a:prstGeom prst="rect">
            <a:avLst/>
          </a:prstGeom>
          <a:noFill/>
          <a:ln w="19050" cap="rnd">
            <a:solidFill>
              <a:schemeClr val="accent1"/>
            </a:solidFill>
            <a:prstDash val="solid"/>
          </a:ln>
        </p:spPr>
        <p:txBody>
          <a:bodyPr wrap="square" rtlCol="0" anchor="ctr" anchorCtr="0">
            <a:spAutoFit/>
          </a:bodyPr>
          <a:p>
            <a:pPr algn="just" fontAlgn="base">
              <a:lnSpc>
                <a:spcPct val="100000"/>
              </a:lnSpc>
              <a:spcBef>
                <a:spcPts val="0"/>
              </a:spcBef>
              <a:spcAft>
                <a:spcPts val="0"/>
              </a:spcAft>
            </a:pPr>
            <a:r>
              <a:rPr lang="zh-CN" altLang="en-US" dirty="0">
                <a:latin typeface="宋体" panose="02010600030101010101" pitchFamily="2" charset="-122"/>
                <a:ea typeface="宋体" panose="02010600030101010101" pitchFamily="2" charset="-122"/>
                <a:sym typeface="+mn-ea"/>
              </a:rPr>
              <a:t>就是要坚持中国特色社会主义文化发展道路，推动中华优秀传统文化创造性转化、创新性发展，继承革命文化，发展社会主义先进文化，激发全民族文化创新创造活力，建设社会主义文化强国。</a:t>
            </a:r>
            <a:endParaRPr lang="zh-CN" altLang="en-US">
              <a:latin typeface="宋体" panose="02010600030101010101" pitchFamily="2" charset="-122"/>
              <a:ea typeface="宋体" panose="02010600030101010101" pitchFamily="2" charset="-122"/>
            </a:endParaRPr>
          </a:p>
        </p:txBody>
      </p:sp>
      <p:sp>
        <p:nvSpPr>
          <p:cNvPr id="2" name="矩形: 圆角 12"/>
          <p:cNvSpPr/>
          <p:nvPr/>
        </p:nvSpPr>
        <p:spPr>
          <a:xfrm>
            <a:off x="596900" y="521271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展形象</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2743835" y="5001260"/>
            <a:ext cx="9189085" cy="1476375"/>
          </a:xfrm>
          <a:prstGeom prst="rect">
            <a:avLst/>
          </a:prstGeom>
          <a:noFill/>
          <a:ln w="19050" cap="rnd">
            <a:solidFill>
              <a:schemeClr val="accent1"/>
            </a:solidFill>
            <a:prstDash val="solid"/>
          </a:ln>
        </p:spPr>
        <p:txBody>
          <a:bodyPr wrap="square" rtlCol="0" anchor="ctr" anchorCtr="0">
            <a:spAutoFit/>
          </a:bodyPr>
          <a:p>
            <a:pPr algn="l" fontAlgn="base">
              <a:lnSpc>
                <a:spcPct val="100000"/>
              </a:lnSpc>
              <a:spcBef>
                <a:spcPts val="0"/>
              </a:spcBef>
              <a:spcAft>
                <a:spcPts val="0"/>
              </a:spcAft>
            </a:pPr>
            <a:r>
              <a:rPr lang="zh-CN" altLang="en-US" kern="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就是要推进国际传播能力建设，讲好中国故事、传播好中国声音，向世界展现真实、立体、全面的中国</a:t>
            </a:r>
            <a:r>
              <a:rPr lang="en-US" altLang="zh-CN" kern="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kern="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提高国家文化软实力和中华文化影响力。要不断提升中华文化影响力，把握大势、区分对象、精准施策，主动宣介新时代中国特色社会主义思想，主动讲好中国共产党治国理政的故事、中国人民奋斗圆梦的故事、中国坚持和平发展合作共赢的故事，让世界更好了解中国。</a:t>
            </a:r>
            <a:endParaRPr lang="zh-CN" altLang="en-US" kern="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3" name="TextBox 50"/>
          <p:cNvSpPr txBox="1">
            <a:spLocks noChangeArrowheads="1"/>
          </p:cNvSpPr>
          <p:nvPr/>
        </p:nvSpPr>
        <p:spPr bwMode="auto">
          <a:xfrm>
            <a:off x="961390" y="2720975"/>
            <a:ext cx="10582275" cy="9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ctr" defTabSz="914400" rtl="0" fontAlgn="auto">
              <a:lnSpc>
                <a:spcPct val="180000"/>
              </a:lnSpc>
              <a:spcBef>
                <a:spcPts val="0"/>
              </a:spcBef>
              <a:spcAft>
                <a:spcPts val="0"/>
              </a:spcAft>
              <a:buClrTx/>
              <a:buSzTx/>
              <a:buFont typeface="Wingdings" panose="05000000000000000000" charset="0"/>
              <a:buNone/>
              <a:defRPr/>
            </a:pPr>
            <a:r>
              <a:rPr lang="zh-CN" altLang="en-US" sz="3200" b="1" noProof="0" dirty="0">
                <a:ln>
                  <a:noFill/>
                </a:ln>
                <a:solidFill>
                  <a:srgbClr val="C00000"/>
                </a:solidFill>
                <a:effectLst/>
                <a:uLnTx/>
                <a:uFillTx/>
                <a:latin typeface="微软雅黑" panose="020B0503020204020204" charset="-122"/>
                <a:ea typeface="微软雅黑" panose="020B0503020204020204" charset="-122"/>
                <a:sym typeface="+mn-ea"/>
              </a:rPr>
              <a:t>五、宣传思想工作的内容要求</a:t>
            </a:r>
            <a:endParaRPr lang="zh-CN" altLang="en-US" sz="32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l"/>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宣传思想工作的主要要求</a:t>
            </a:r>
            <a:endParaRPr lang="en-US" altLang="zh-CN"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1465580" y="2031365"/>
            <a:ext cx="9371330" cy="372808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l"/>
            <a:r>
              <a:rPr lang="zh-CN" altLang="en-US" sz="2000">
                <a:latin typeface="微软雅黑" panose="020B0503020204020204" charset="-122"/>
                <a:ea typeface="微软雅黑" panose="020B0503020204020204" charset="-122"/>
              </a:rPr>
              <a:t>　　</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用新时代中国特色社会主义思想武装全党、教育人民，</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培育和践行社会主义核心价值观，</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文化自信是更基础、更广泛、更深厚的自信，是更基本、更深沉、更持久的力量，</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提高新闻舆论传播力、引导力、影响力、公信力，</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以人民为中心的创作导向，</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营造风清气正的网络空间，</a:t>
            </a:r>
            <a:r>
              <a:rPr lang="zh-CN" altLang="en-US" sz="2000">
                <a:solidFill>
                  <a:srgbClr val="C00000"/>
                </a:solidFill>
                <a:latin typeface="微软雅黑" panose="020B0503020204020204" charset="-122"/>
                <a:ea typeface="微软雅黑" panose="020B0503020204020204" charset="-122"/>
              </a:rPr>
              <a:t>坚持</a:t>
            </a:r>
            <a:r>
              <a:rPr lang="zh-CN" altLang="en-US" sz="2000">
                <a:latin typeface="微软雅黑" panose="020B0503020204020204" charset="-122"/>
                <a:ea typeface="微软雅黑" panose="020B0503020204020204" charset="-122"/>
              </a:rPr>
              <a:t>讲好中国故事、传播好中国声音。这些重要思想，是做好宣传思想工作的根本遵循。</a:t>
            </a:r>
            <a:endParaRPr lang="zh-CN" altLang="en-US" sz="2400" b="1">
              <a:latin typeface="微软雅黑" panose="020B0503020204020204" charset="-122"/>
              <a:ea typeface="微软雅黑" panose="020B0503020204020204" charset="-122"/>
            </a:endParaRPr>
          </a:p>
          <a:p>
            <a:pPr algn="l"/>
            <a:r>
              <a:rPr lang="zh-CN" altLang="en-US" sz="2400" b="1">
                <a:latin typeface="微软雅黑" panose="020B0503020204020204" charset="-122"/>
                <a:ea typeface="微软雅黑" panose="020B0503020204020204" charset="-122"/>
              </a:rPr>
              <a:t>　　　　　</a:t>
            </a:r>
            <a:endParaRPr lang="zh-CN" altLang="en-US" sz="2400" b="1">
              <a:latin typeface="微软雅黑" panose="020B0503020204020204" charset="-122"/>
              <a:ea typeface="微软雅黑" panose="020B0503020204020204" charset="-122"/>
            </a:endParaRPr>
          </a:p>
          <a:p>
            <a:pPr algn="l"/>
            <a:r>
              <a:rPr lang="zh-CN" altLang="en-US" sz="2000" b="1">
                <a:latin typeface="微软雅黑" panose="020B0503020204020204" charset="-122"/>
                <a:ea typeface="微软雅黑" panose="020B0503020204020204" charset="-122"/>
              </a:rPr>
              <a:t>　　　　　　　　　　　　</a:t>
            </a:r>
            <a:r>
              <a:rPr lang="en-US" altLang="zh-CN" sz="2000" b="1">
                <a:latin typeface="微软雅黑" panose="020B0503020204020204" charset="-122"/>
                <a:ea typeface="微软雅黑" panose="020B0503020204020204" charset="-122"/>
              </a:rPr>
              <a:t>——</a:t>
            </a:r>
            <a:r>
              <a:rPr lang="zh-CN" altLang="en-US" sz="2000" b="1">
                <a:latin typeface="微软雅黑" panose="020B0503020204020204" charset="-122"/>
                <a:ea typeface="微软雅黑" panose="020B0503020204020204" charset="-122"/>
              </a:rPr>
              <a:t>《自觉承担起新形势下宣传思想工作的使命任务》</a:t>
            </a:r>
            <a:endParaRPr lang="zh-CN" altLang="en-US" sz="2000" b="1">
              <a:latin typeface="微软雅黑" panose="020B0503020204020204" charset="-122"/>
              <a:ea typeface="微软雅黑" panose="020B0503020204020204" charset="-122"/>
            </a:endParaRPr>
          </a:p>
        </p:txBody>
      </p:sp>
      <p:sp>
        <p:nvSpPr>
          <p:cNvPr id="9" name="椭圆 8"/>
          <p:cNvSpPr/>
          <p:nvPr/>
        </p:nvSpPr>
        <p:spPr>
          <a:xfrm>
            <a:off x="697865" y="281305"/>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067435" y="588010"/>
            <a:ext cx="397510" cy="521970"/>
          </a:xfrm>
          <a:prstGeom prst="rect">
            <a:avLst/>
          </a:prstGeom>
          <a:noFill/>
        </p:spPr>
        <p:txBody>
          <a:bodyPr wrap="square" rtlCol="0">
            <a:spAutoFit/>
          </a:bodyPr>
          <a:p>
            <a:r>
              <a:rPr lang="en-US" altLang="zh-CN" sz="2800">
                <a:solidFill>
                  <a:schemeClr val="bg1"/>
                </a:solidFill>
                <a:latin typeface="Times New Roman" panose="02020603050405020304" charset="0"/>
                <a:cs typeface="Times New Roman" panose="02020603050405020304" charset="0"/>
              </a:rPr>
              <a:t>1</a:t>
            </a:r>
            <a:endParaRPr lang="en-US" altLang="zh-CN" sz="2800">
              <a:solidFill>
                <a:schemeClr val="bg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4522470" y="1606550"/>
            <a:ext cx="7292340" cy="4759325"/>
          </a:xfrm>
          <a:prstGeom prst="rect">
            <a:avLst/>
          </a:prstGeom>
          <a:noFill/>
        </p:spPr>
        <p:txBody>
          <a:bodyPr wrap="square" rtlCol="0">
            <a:spAutoFit/>
          </a:bodyPr>
          <a:p>
            <a:pPr indent="457200" algn="just" fontAlgn="auto">
              <a:lnSpc>
                <a:spcPts val="28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《学习马克思主义基本理论是共产党人的必修课》</a:t>
            </a:r>
            <a:r>
              <a:rPr lang="zh-CN" altLang="en-US">
                <a:latin typeface="微软雅黑" panose="020B0503020204020204" charset="-122"/>
                <a:ea typeface="微软雅黑" panose="020B0503020204020204" charset="-122"/>
                <a:cs typeface="微软雅黑" panose="020B0503020204020204" charset="-122"/>
              </a:rPr>
              <a:t>是2018年4月23日习近平同志主持中共十九届中央政治局第五次集体学习时的讲话。指出：学习马克思主义基本理论是共产党人的必修课。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《坚持历史唯物主义，不断开辟当代中国马克思主义发展新境界》</a:t>
            </a:r>
            <a:r>
              <a:rPr lang="zh-CN" altLang="en-US">
                <a:latin typeface="微软雅黑" panose="020B0503020204020204" charset="-122"/>
                <a:ea typeface="微软雅黑" panose="020B0503020204020204" charset="-122"/>
                <a:cs typeface="微软雅黑" panose="020B0503020204020204" charset="-122"/>
              </a:rPr>
              <a:t>是2013年12月3日习近平同志主持中共十八届中央政治局第十一次集体学习时讲话的主要部分。历史唯物主义作为马克思主义哲学的重要组成部分，是关于人类社会发展一般规律的科学。要学习和掌握社会基本矛盾分析法，要学习和掌握物质生产是社会生活的基础的观点，要学习和掌握人民群众是历史创造者的观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《辩证唯物主义是中国共产党人的世界观和方法论》</a:t>
            </a:r>
            <a:r>
              <a:rPr lang="zh-CN" altLang="en-US">
                <a:latin typeface="微软雅黑" panose="020B0503020204020204" charset="-122"/>
                <a:ea typeface="微软雅黑" panose="020B0503020204020204" charset="-122"/>
                <a:cs typeface="微软雅黑" panose="020B0503020204020204" charset="-122"/>
              </a:rPr>
              <a:t>是2015年1月23日习近平同志主持中共十八届中央政治局第二十次集体学习时的讲话。指出：必须不断接受马克思主义哲学智慧的滋养，更加自觉地坚持和运用辩证唯物主义世界观和方法论，把各项工作做得更好。</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71145" y="18669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 name="图片 3" descr="38866d8be40440949bd5544bdc15cbf3"/>
          <p:cNvPicPr>
            <a:picLocks noChangeAspect="1"/>
          </p:cNvPicPr>
          <p:nvPr/>
        </p:nvPicPr>
        <p:blipFill>
          <a:blip r:embed="rId1"/>
          <a:stretch>
            <a:fillRect/>
          </a:stretch>
        </p:blipFill>
        <p:spPr>
          <a:xfrm>
            <a:off x="398145" y="1769745"/>
            <a:ext cx="3716020" cy="3716020"/>
          </a:xfrm>
          <a:prstGeom prst="rect">
            <a:avLst/>
          </a:prstGeom>
        </p:spPr>
      </p:pic>
      <p:sp>
        <p:nvSpPr>
          <p:cNvPr id="8" name="文本框 7"/>
          <p:cNvSpPr txBox="1"/>
          <p:nvPr/>
        </p:nvSpPr>
        <p:spPr>
          <a:xfrm>
            <a:off x="2014220" y="859790"/>
            <a:ext cx="7847965" cy="645160"/>
          </a:xfrm>
          <a:prstGeom prst="rect">
            <a:avLst/>
          </a:prstGeom>
          <a:solidFill>
            <a:schemeClr val="accent1"/>
          </a:solidFill>
        </p:spPr>
        <p:txBody>
          <a:bodyPr wrap="square" rtlCol="0">
            <a:spAutoFit/>
          </a:bodyPr>
          <a:p>
            <a:pPr algn="ct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坚持马克思列宁主义、毛泽东思想、邓小平理论、“三个代表”重要思想、</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科学发展观、习近平新时代中国特色社会主义思想</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19" name="矩形: 圆角 12"/>
          <p:cNvSpPr/>
          <p:nvPr/>
        </p:nvSpPr>
        <p:spPr>
          <a:xfrm>
            <a:off x="185420" y="90233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要求一</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4286250" y="1443355"/>
            <a:ext cx="7503160" cy="5169535"/>
          </a:xfrm>
          <a:prstGeom prst="rect">
            <a:avLst/>
          </a:prstGeom>
          <a:noFill/>
        </p:spPr>
        <p:txBody>
          <a:bodyPr wrap="square" rtlCol="0">
            <a:spAutoFit/>
          </a:bodyPr>
          <a:p>
            <a:pPr indent="457200" algn="just" fontAlgn="auto">
              <a:lnSpc>
                <a:spcPts val="22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《坚持和运用好毛泽东思想活的灵魂》</a:t>
            </a:r>
            <a:r>
              <a:rPr lang="zh-CN" altLang="en-US">
                <a:latin typeface="微软雅黑" panose="020B0503020204020204" charset="-122"/>
                <a:ea typeface="微软雅黑" panose="020B0503020204020204" charset="-122"/>
                <a:cs typeface="微软雅黑" panose="020B0503020204020204" charset="-122"/>
              </a:rPr>
              <a:t>是2013年12月26日习近平同志在纪念毛泽东同志诞辰一百二十周年座谈会上讲话的一部分。指出：毛泽东思想活的灵魂是贯穿其中的立场、观点、方法，有三个基本方面，这就是</a:t>
            </a:r>
            <a:r>
              <a:rPr lang="zh-CN" altLang="en-US">
                <a:solidFill>
                  <a:srgbClr val="C00000"/>
                </a:solidFill>
                <a:latin typeface="微软雅黑" panose="020B0503020204020204" charset="-122"/>
                <a:ea typeface="微软雅黑" panose="020B0503020204020204" charset="-122"/>
                <a:cs typeface="微软雅黑" panose="020B0503020204020204" charset="-122"/>
              </a:rPr>
              <a:t>实事求是、群众路线、独立自主</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2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《用马克思主义中国化最新成果统一思想、统一意志、统一行动》</a:t>
            </a:r>
            <a:r>
              <a:rPr lang="zh-CN" altLang="en-US">
                <a:latin typeface="微软雅黑" panose="020B0503020204020204" charset="-122"/>
                <a:ea typeface="微软雅黑" panose="020B0503020204020204" charset="-122"/>
                <a:cs typeface="微软雅黑" panose="020B0503020204020204" charset="-122"/>
              </a:rPr>
              <a:t>是2020年1月8日习近平同志在“不忘初心、牢记使命”主题教育总结大会上讲话的一部分。指出：不忘初心、牢记使命，必须用马克思主义中国化最新成果统一思想、统一意志、统一行动。</a:t>
            </a:r>
            <a:r>
              <a:rPr lang="zh-CN" altLang="en-US">
                <a:solidFill>
                  <a:srgbClr val="C00000"/>
                </a:solidFill>
                <a:latin typeface="微软雅黑" panose="020B0503020204020204" charset="-122"/>
                <a:ea typeface="微软雅黑" panose="020B0503020204020204" charset="-122"/>
                <a:cs typeface="微软雅黑" panose="020B0503020204020204" charset="-122"/>
              </a:rPr>
              <a:t>要把学习贯彻党的创新理论作为思想武装的重中之重</a:t>
            </a:r>
            <a:r>
              <a:rPr lang="zh-CN" altLang="en-US">
                <a:latin typeface="微软雅黑" panose="020B0503020204020204" charset="-122"/>
                <a:ea typeface="微软雅黑" panose="020B0503020204020204" charset="-122"/>
                <a:cs typeface="微软雅黑" panose="020B0503020204020204" charset="-122"/>
              </a:rPr>
              <a:t>，同学习马克思主义基本原理贯通起来，同学习党史、新中国史、改革开放史、社会主义发展史结合起来，同新时代进行伟大斗争、建设伟大工程、推进伟大事业、实现伟大梦想的丰富实践联系起来，切实增强贯彻落实的思想自觉和行动自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2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《继续推进马克思主义中国化时代化大众化》</a:t>
            </a:r>
            <a:r>
              <a:rPr lang="zh-CN" altLang="en-US">
                <a:latin typeface="微软雅黑" panose="020B0503020204020204" charset="-122"/>
                <a:ea typeface="微软雅黑" panose="020B0503020204020204" charset="-122"/>
                <a:cs typeface="微软雅黑" panose="020B0503020204020204" charset="-122"/>
              </a:rPr>
              <a:t>是2017年9月29日习近平同志主持中共十八届中央政治局第四十三次集体学习时讲话的要点。指出：发展二十一世纪马克思主义、当代中国马克思主义，必须立足中国、放眼世界，保持与时俱进的理论品格，深刻认识马克思主义的时代意义和现实意义，锲而不舍推进</a:t>
            </a:r>
            <a:r>
              <a:rPr lang="zh-CN" altLang="en-US">
                <a:solidFill>
                  <a:srgbClr val="C00000"/>
                </a:solidFill>
                <a:latin typeface="微软雅黑" panose="020B0503020204020204" charset="-122"/>
                <a:ea typeface="微软雅黑" panose="020B0503020204020204" charset="-122"/>
                <a:cs typeface="微软雅黑" panose="020B0503020204020204" charset="-122"/>
              </a:rPr>
              <a:t>马克思主义中国化、时代化、大众化</a:t>
            </a:r>
            <a:r>
              <a:rPr lang="zh-CN" altLang="en-US">
                <a:latin typeface="微软雅黑" panose="020B0503020204020204" charset="-122"/>
                <a:ea typeface="微软雅黑" panose="020B0503020204020204" charset="-122"/>
                <a:cs typeface="微软雅黑" panose="020B0503020204020204" charset="-122"/>
              </a:rPr>
              <a:t>，使马克思主义放射出更加灿烂的真理光芒。</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71145" y="18669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 name="图片 3" descr="38866d8be40440949bd5544bdc15cbf3"/>
          <p:cNvPicPr>
            <a:picLocks noChangeAspect="1"/>
          </p:cNvPicPr>
          <p:nvPr/>
        </p:nvPicPr>
        <p:blipFill>
          <a:blip r:embed="rId1"/>
          <a:stretch>
            <a:fillRect/>
          </a:stretch>
        </p:blipFill>
        <p:spPr>
          <a:xfrm>
            <a:off x="271145" y="1606550"/>
            <a:ext cx="3716020" cy="3716020"/>
          </a:xfrm>
          <a:prstGeom prst="rect">
            <a:avLst/>
          </a:prstGeom>
        </p:spPr>
      </p:pic>
      <p:sp>
        <p:nvSpPr>
          <p:cNvPr id="8" name="文本框 7"/>
          <p:cNvSpPr txBox="1"/>
          <p:nvPr/>
        </p:nvSpPr>
        <p:spPr>
          <a:xfrm>
            <a:off x="1977390" y="647065"/>
            <a:ext cx="7847965" cy="645160"/>
          </a:xfrm>
          <a:prstGeom prst="rect">
            <a:avLst/>
          </a:prstGeom>
          <a:solidFill>
            <a:schemeClr val="accent1"/>
          </a:solidFill>
        </p:spPr>
        <p:txBody>
          <a:bodyPr wrap="square" rtlCol="0">
            <a:spAutoFit/>
          </a:bodyPr>
          <a:p>
            <a:pPr algn="ct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坚持马克思列宁主义、毛泽东思想、邓小平理论、“三个代表”重要思想、</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科学发展观、习近平新时代中国特色社会主义思想</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19" name="矩形: 圆角 12"/>
          <p:cNvSpPr/>
          <p:nvPr/>
        </p:nvSpPr>
        <p:spPr>
          <a:xfrm>
            <a:off x="318135" y="73215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要求一</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818380" y="1504950"/>
            <a:ext cx="7210425" cy="4399915"/>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《坚定文化自信，推动社会主义文化繁荣兴盛》</a:t>
            </a:r>
            <a:r>
              <a:rPr lang="zh-CN" altLang="en-US" sz="2000">
                <a:latin typeface="微软雅黑" panose="020B0503020204020204" charset="-122"/>
                <a:ea typeface="微软雅黑" panose="020B0503020204020204" charset="-122"/>
                <a:cs typeface="微软雅黑" panose="020B0503020204020204" charset="-122"/>
              </a:rPr>
              <a:t>是2017年10月18日习近平同志在中国共产党第十九次全国代表大会上报告的一部分。指出：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中国特色社会主义文化</a:t>
            </a:r>
            <a:r>
              <a:rPr lang="zh-CN" altLang="en-US" sz="2000">
                <a:latin typeface="微软雅黑" panose="020B0503020204020204" charset="-122"/>
                <a:ea typeface="微软雅黑" panose="020B0503020204020204" charset="-122"/>
                <a:cs typeface="微软雅黑" panose="020B0503020204020204" charset="-122"/>
              </a:rPr>
              <a:t>，源自于中华民族五千多年文明历史所孕育的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中华优秀传统文化</a:t>
            </a:r>
            <a:r>
              <a:rPr lang="zh-CN" altLang="en-US" sz="2000">
                <a:latin typeface="微软雅黑" panose="020B0503020204020204" charset="-122"/>
                <a:ea typeface="微软雅黑" panose="020B0503020204020204" charset="-122"/>
                <a:cs typeface="微软雅黑" panose="020B0503020204020204" charset="-122"/>
              </a:rPr>
              <a:t>，熔铸于党领导人民在革命、建设、改革中创造的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革命文化</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社会主义先进文化</a:t>
            </a:r>
            <a:r>
              <a:rPr lang="zh-CN" altLang="en-US" sz="2000">
                <a:latin typeface="微软雅黑" panose="020B0503020204020204" charset="-122"/>
                <a:ea typeface="微软雅黑" panose="020B0503020204020204" charset="-122"/>
                <a:cs typeface="微软雅黑" panose="020B0503020204020204" charset="-122"/>
              </a:rPr>
              <a:t>，植根于中国特色社会主义</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伟大实践</a:t>
            </a:r>
            <a:r>
              <a:rPr lang="zh-CN" altLang="en-US" sz="2000">
                <a:latin typeface="微软雅黑" panose="020B0503020204020204" charset="-122"/>
                <a:ea typeface="微软雅黑" panose="020B0503020204020204" charset="-122"/>
                <a:cs typeface="微软雅黑" panose="020B0503020204020204" charset="-122"/>
              </a:rPr>
              <a:t>。发展中国特色社会主义文化，就是以马克思主义为指导，坚守中华文化立场，立足当代中国现实，结合当今时代条件，发展面向现代化、面向世界、面向未来的，民族的科学的大众的社会主义文化，推动社会主义精神文明和物质文明协调发展。要坚持为人民服务、为社会主义服务，坚持百花齐放、百家争鸣，坚持创造性转化、创新性发展，不断铸就中华文化新辉煌。</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883410" y="871220"/>
            <a:ext cx="59740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19" name="矩形: 圆角 12"/>
          <p:cNvSpPr/>
          <p:nvPr/>
        </p:nvSpPr>
        <p:spPr>
          <a:xfrm>
            <a:off x="283845" y="94488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58750" y="410845"/>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563245" y="2369185"/>
            <a:ext cx="3809365" cy="246697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535805" y="1504950"/>
            <a:ext cx="7493000" cy="5118100"/>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《使革命文化成为激励人民奋勇前进的精神力量》</a:t>
            </a:r>
            <a:r>
              <a:rPr lang="zh-CN" altLang="en-US" sz="2000">
                <a:latin typeface="微软雅黑" panose="020B0503020204020204" charset="-122"/>
                <a:ea typeface="微软雅黑" panose="020B0503020204020204" charset="-122"/>
                <a:cs typeface="微软雅黑" panose="020B0503020204020204" charset="-122"/>
              </a:rPr>
              <a:t>是2013年11月至2019年9月期间习近平同志讲话中有关内容的节录。指出：要把研究五四精神同研究民族精神和时代精神统一起来，同研究党领导人民在革命、建设、改革中创造的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革命文化</a:t>
            </a:r>
            <a:r>
              <a:rPr lang="zh-CN" altLang="en-US" sz="2000">
                <a:latin typeface="微软雅黑" panose="020B0503020204020204" charset="-122"/>
                <a:ea typeface="微软雅黑" panose="020B0503020204020204" charset="-122"/>
                <a:cs typeface="微软雅黑" panose="020B0503020204020204" charset="-122"/>
              </a:rPr>
              <a:t>和社会主义先进文化统一起来，使之成为激励人民奋勇前进的精神力量。要讲好党的故事、革命的故事、根据地的故事、英雄和烈士的故事，加强革命传统教育、爱国主义教育、青少年思想道德教育，把</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红色基因</a:t>
            </a:r>
            <a:r>
              <a:rPr lang="zh-CN" altLang="en-US" sz="2000">
                <a:latin typeface="微软雅黑" panose="020B0503020204020204" charset="-122"/>
                <a:ea typeface="微软雅黑" panose="020B0503020204020204" charset="-122"/>
                <a:cs typeface="微软雅黑" panose="020B0503020204020204" charset="-122"/>
              </a:rPr>
              <a:t>传承好，确保</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红色江山</a:t>
            </a:r>
            <a:r>
              <a:rPr lang="zh-CN" altLang="en-US" sz="2000">
                <a:latin typeface="微软雅黑" panose="020B0503020204020204" charset="-122"/>
                <a:ea typeface="微软雅黑" panose="020B0503020204020204" charset="-122"/>
                <a:cs typeface="微软雅黑" panose="020B0503020204020204" charset="-122"/>
              </a:rPr>
              <a:t>永不变色。</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《传承发展提升农耕文明，走乡村文化兴盛之路》</a:t>
            </a:r>
            <a:r>
              <a:rPr lang="zh-CN" altLang="en-US" sz="2000">
                <a:latin typeface="微软雅黑" panose="020B0503020204020204" charset="-122"/>
                <a:ea typeface="微软雅黑" panose="020B0503020204020204" charset="-122"/>
                <a:cs typeface="微软雅黑" panose="020B0503020204020204" charset="-122"/>
              </a:rPr>
              <a:t>是2017年12月28日习近平同志在中央农村工作会议上讲话的一部分。指出：中华文明根植于农耕文明。要深入挖掘、继承、创新</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优秀传统乡土文化</a:t>
            </a:r>
            <a:r>
              <a:rPr lang="zh-CN" altLang="en-US" sz="2000">
                <a:latin typeface="微软雅黑" panose="020B0503020204020204" charset="-122"/>
                <a:ea typeface="微软雅黑" panose="020B0503020204020204" charset="-122"/>
                <a:cs typeface="微软雅黑" panose="020B0503020204020204" charset="-122"/>
              </a:rPr>
              <a:t>，把</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保护传承和开发利用</a:t>
            </a:r>
            <a:r>
              <a:rPr lang="zh-CN" altLang="en-US" sz="2000">
                <a:latin typeface="微软雅黑" panose="020B0503020204020204" charset="-122"/>
                <a:ea typeface="微软雅黑" panose="020B0503020204020204" charset="-122"/>
                <a:cs typeface="微软雅黑" panose="020B0503020204020204" charset="-122"/>
              </a:rPr>
              <a:t>有机结合起来，把我国</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农耕文明</a:t>
            </a:r>
            <a:r>
              <a:rPr lang="zh-CN" altLang="en-US" sz="2000">
                <a:latin typeface="微软雅黑" panose="020B0503020204020204" charset="-122"/>
                <a:ea typeface="微软雅黑" panose="020B0503020204020204" charset="-122"/>
                <a:cs typeface="微软雅黑" panose="020B0503020204020204" charset="-122"/>
              </a:rPr>
              <a:t>优秀遗产和现代文明要素结合起来，赋予新的时代内涵，让我国历史悠久的农耕文明在新时代展现其魅力和风采。</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805940" y="932815"/>
            <a:ext cx="59740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19" name="矩形: 圆角 12"/>
          <p:cNvSpPr/>
          <p:nvPr/>
        </p:nvSpPr>
        <p:spPr>
          <a:xfrm>
            <a:off x="248285" y="102679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714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563245" y="2369185"/>
            <a:ext cx="3809365" cy="246697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311785" y="2707640"/>
            <a:ext cx="1480185" cy="963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b="1">
                <a:effectLst>
                  <a:outerShdw blurRad="38100" dist="38100" dir="2700000" algn="tl">
                    <a:srgbClr val="000000">
                      <a:alpha val="43137"/>
                    </a:srgbClr>
                  </a:outerShdw>
                </a:effectLst>
                <a:latin typeface="微软雅黑" panose="020B0503020204020204" charset="-122"/>
                <a:ea typeface="微软雅黑" panose="020B0503020204020204" charset="-122"/>
              </a:rPr>
              <a:t>要求</a:t>
            </a:r>
            <a:endParaRPr lang="zh-CN" altLang="en-US" sz="40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3282950" y="1336040"/>
            <a:ext cx="4394200" cy="585470"/>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2400" b="1">
                <a:latin typeface="微软雅黑" panose="020B0503020204020204" charset="-122"/>
                <a:ea typeface="微软雅黑" panose="020B0503020204020204" charset="-122"/>
              </a:rPr>
              <a:t>牢牢掌握意识形态工作领导权</a:t>
            </a:r>
            <a:endParaRPr lang="zh-CN" altLang="en-US" sz="2400" b="1">
              <a:latin typeface="微软雅黑" panose="020B0503020204020204" charset="-122"/>
              <a:ea typeface="微软雅黑" panose="020B0503020204020204" charset="-122"/>
            </a:endParaRPr>
          </a:p>
        </p:txBody>
      </p:sp>
      <p:sp>
        <p:nvSpPr>
          <p:cNvPr id="2" name="矩形 1"/>
          <p:cNvSpPr/>
          <p:nvPr/>
        </p:nvSpPr>
        <p:spPr>
          <a:xfrm>
            <a:off x="3282950" y="2211070"/>
            <a:ext cx="4548505" cy="59626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2400" b="1">
                <a:latin typeface="微软雅黑" panose="020B0503020204020204" charset="-122"/>
                <a:ea typeface="微软雅黑" panose="020B0503020204020204" charset="-122"/>
              </a:rPr>
              <a:t>培育和践行社会主义核心价值观</a:t>
            </a:r>
            <a:endParaRPr lang="zh-CN" altLang="en-US" sz="2400" b="1">
              <a:latin typeface="微软雅黑" panose="020B0503020204020204" charset="-122"/>
              <a:ea typeface="微软雅黑" panose="020B0503020204020204" charset="-122"/>
            </a:endParaRPr>
          </a:p>
        </p:txBody>
      </p:sp>
      <p:sp>
        <p:nvSpPr>
          <p:cNvPr id="4" name="矩形 3"/>
          <p:cNvSpPr/>
          <p:nvPr/>
        </p:nvSpPr>
        <p:spPr>
          <a:xfrm>
            <a:off x="3282950" y="3004185"/>
            <a:ext cx="2754630" cy="66738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buClrTx/>
              <a:buSzTx/>
              <a:buFontTx/>
            </a:pPr>
            <a:r>
              <a:rPr lang="zh-CN" altLang="en-US" sz="2400" b="1">
                <a:latin typeface="微软雅黑" panose="020B0503020204020204" charset="-122"/>
                <a:ea typeface="微软雅黑" panose="020B0503020204020204" charset="-122"/>
              </a:rPr>
              <a:t>加强思想道德建设</a:t>
            </a:r>
            <a:endParaRPr lang="zh-CN" altLang="en-US" sz="2400" b="1">
              <a:latin typeface="微软雅黑" panose="020B0503020204020204" charset="-122"/>
              <a:ea typeface="微软雅黑" panose="020B0503020204020204" charset="-122"/>
            </a:endParaRPr>
          </a:p>
        </p:txBody>
      </p:sp>
      <p:sp>
        <p:nvSpPr>
          <p:cNvPr id="5" name="矩形 4"/>
          <p:cNvSpPr/>
          <p:nvPr/>
        </p:nvSpPr>
        <p:spPr>
          <a:xfrm>
            <a:off x="3282950" y="3910965"/>
            <a:ext cx="3425190" cy="607060"/>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buClrTx/>
              <a:buSzTx/>
              <a:buFontTx/>
            </a:pPr>
            <a:r>
              <a:rPr lang="zh-CN" altLang="en-US" sz="2400" b="1">
                <a:latin typeface="微软雅黑" panose="020B0503020204020204" charset="-122"/>
                <a:ea typeface="微软雅黑" panose="020B0503020204020204" charset="-122"/>
              </a:rPr>
              <a:t>繁荣发展社会主义文艺</a:t>
            </a:r>
            <a:endParaRPr lang="zh-CN" altLang="en-US" sz="2400" b="1">
              <a:latin typeface="微软雅黑" panose="020B0503020204020204" charset="-122"/>
              <a:ea typeface="微软雅黑" panose="020B0503020204020204" charset="-122"/>
            </a:endParaRPr>
          </a:p>
        </p:txBody>
      </p:sp>
      <p:sp>
        <p:nvSpPr>
          <p:cNvPr id="6" name="矩形 5"/>
          <p:cNvSpPr/>
          <p:nvPr/>
        </p:nvSpPr>
        <p:spPr>
          <a:xfrm>
            <a:off x="3282950" y="4867275"/>
            <a:ext cx="4469130" cy="60769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buClrTx/>
              <a:buSzTx/>
              <a:buFontTx/>
            </a:pPr>
            <a:r>
              <a:rPr lang="zh-CN" altLang="en-US" sz="2400" b="1">
                <a:latin typeface="微软雅黑" panose="020B0503020204020204" charset="-122"/>
                <a:ea typeface="微软雅黑" panose="020B0503020204020204" charset="-122"/>
              </a:rPr>
              <a:t>推动文化事业和文化产业发展</a:t>
            </a:r>
            <a:endParaRPr lang="zh-CN" altLang="en-US" sz="2400" b="1">
              <a:latin typeface="微软雅黑" panose="020B0503020204020204" charset="-122"/>
              <a:ea typeface="微软雅黑" panose="020B0503020204020204" charset="-122"/>
            </a:endParaRPr>
          </a:p>
        </p:txBody>
      </p:sp>
      <p:sp>
        <p:nvSpPr>
          <p:cNvPr id="8" name="右箭头 7"/>
          <p:cNvSpPr/>
          <p:nvPr/>
        </p:nvSpPr>
        <p:spPr>
          <a:xfrm>
            <a:off x="1791970" y="3027045"/>
            <a:ext cx="923290" cy="324485"/>
          </a:xfrm>
          <a:prstGeom prst="rightArrow">
            <a:avLst/>
          </a:prstGeom>
          <a:ln w="1905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12" name="左中括号 11"/>
          <p:cNvSpPr/>
          <p:nvPr/>
        </p:nvSpPr>
        <p:spPr>
          <a:xfrm>
            <a:off x="2715260" y="1522095"/>
            <a:ext cx="567690" cy="3651885"/>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9" name="矩形: 圆角 12"/>
          <p:cNvSpPr/>
          <p:nvPr/>
        </p:nvSpPr>
        <p:spPr>
          <a:xfrm>
            <a:off x="318135" y="5886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308610" y="2551430"/>
            <a:ext cx="2551430" cy="1551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a:latin typeface="微软雅黑" panose="020B0503020204020204" charset="-122"/>
                <a:ea typeface="微软雅黑" panose="020B0503020204020204" charset="-122"/>
                <a:sym typeface="+mn-ea"/>
              </a:rPr>
              <a:t>牢牢掌握意识形态工作领导权</a:t>
            </a:r>
            <a:endParaRPr lang="zh-CN" altLang="en-US" sz="32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2860040" y="3979545"/>
            <a:ext cx="8439150" cy="160210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endParaRPr lang="zh-CN" altLang="en-US" b="1">
              <a:solidFill>
                <a:srgbClr val="C00000"/>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b="1">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《意识形态关乎旗帜、关乎道路、关乎国家政治安全》</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是2013年11月至2016年10月期间习近平同志文稿中有关内容的节录。指出：必须把意识形态工作的</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领导权、管理权、话语权</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牢牢掌握在手中。要把</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做好意识形态工作</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摆在重要位置，认真落实意识形态工作责任制，加强对</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意识形态阵地</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的管理，敢抓敢管、敢于亮剑，牢牢掌握意识形态工作主动权。</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20000"/>
              </a:lnSpc>
            </a:pPr>
            <a:endParaRPr lang="zh-CN" altLang="en-US" sz="1600">
              <a:latin typeface="微软雅黑" panose="020B0503020204020204" charset="-122"/>
              <a:ea typeface="微软雅黑" panose="020B0503020204020204" charset="-122"/>
            </a:endParaRPr>
          </a:p>
        </p:txBody>
      </p:sp>
      <p:sp>
        <p:nvSpPr>
          <p:cNvPr id="2" name="矩形 1"/>
          <p:cNvSpPr/>
          <p:nvPr/>
        </p:nvSpPr>
        <p:spPr>
          <a:xfrm>
            <a:off x="2860040" y="1297940"/>
            <a:ext cx="8439150" cy="258318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意识形态决定文化前进方向和发展道路。必须推进马克思主义中国化时代化大众化，建设具有强大凝聚力和引领力的</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社会主义意识形态</a:t>
            </a:r>
            <a:r>
              <a:rPr lang="zh-CN" altLang="en-US" sz="1600">
                <a:latin typeface="微软雅黑" panose="020B0503020204020204" charset="-122"/>
                <a:ea typeface="微软雅黑" panose="020B0503020204020204" charset="-122"/>
                <a:cs typeface="微软雅黑" panose="020B0503020204020204" charset="-122"/>
                <a:sym typeface="+mn-ea"/>
              </a:rPr>
              <a:t>，使全体人民在理想信念、价值理念、道德观念上紧紧团结在一起。要加强</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理论武装</a:t>
            </a:r>
            <a:r>
              <a:rPr lang="zh-CN" altLang="en-US" sz="1600">
                <a:latin typeface="微软雅黑" panose="020B0503020204020204" charset="-122"/>
                <a:ea typeface="微软雅黑" panose="020B0503020204020204" charset="-122"/>
                <a:cs typeface="微软雅黑" panose="020B0503020204020204" charset="-122"/>
                <a:sym typeface="+mn-ea"/>
              </a:rPr>
              <a:t>，推动新时代中国特色社会主义思想深入人心。深化</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马克思主义理论研究和建设</a:t>
            </a:r>
            <a:r>
              <a:rPr lang="zh-CN" altLang="en-US" sz="1600">
                <a:latin typeface="微软雅黑" panose="020B0503020204020204" charset="-122"/>
                <a:ea typeface="微软雅黑" panose="020B0503020204020204" charset="-122"/>
                <a:cs typeface="微软雅黑" panose="020B0503020204020204" charset="-122"/>
                <a:sym typeface="+mn-ea"/>
              </a:rPr>
              <a:t>，加快构建中国特色哲学社会科学，加强中国特色新型智库建设。坚持</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正确舆论导向</a:t>
            </a:r>
            <a:r>
              <a:rPr lang="zh-CN" altLang="en-US" sz="1600">
                <a:latin typeface="微软雅黑" panose="020B0503020204020204" charset="-122"/>
                <a:ea typeface="微软雅黑" panose="020B0503020204020204" charset="-122"/>
                <a:cs typeface="微软雅黑" panose="020B0503020204020204" charset="-122"/>
                <a:sym typeface="+mn-ea"/>
              </a:rPr>
              <a:t>，高度重视传播手段建设和创新，提高新闻舆论传播力、引导力、影响力、公信力。加强</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互联网内容建设</a:t>
            </a:r>
            <a:r>
              <a:rPr lang="zh-CN" altLang="en-US" sz="1600">
                <a:latin typeface="微软雅黑" panose="020B0503020204020204" charset="-122"/>
                <a:ea typeface="微软雅黑" panose="020B0503020204020204" charset="-122"/>
                <a:cs typeface="微软雅黑" panose="020B0503020204020204" charset="-122"/>
                <a:sym typeface="+mn-ea"/>
              </a:rPr>
              <a:t>，建立网络综合治理体系，营造清朗的网络空间。落实</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意识形态工作责任制</a:t>
            </a:r>
            <a:r>
              <a:rPr lang="zh-CN" altLang="en-US" sz="1600">
                <a:latin typeface="微软雅黑" panose="020B0503020204020204" charset="-122"/>
                <a:ea typeface="微软雅黑" panose="020B0503020204020204" charset="-122"/>
                <a:cs typeface="微软雅黑" panose="020B0503020204020204" charset="-122"/>
                <a:sym typeface="+mn-ea"/>
              </a:rPr>
              <a:t>，加强阵地建设和管理，注意区分政治原则问题、思想认识问题、学术观点问题，旗帜鲜明反对和抵制各种错误观点。</a:t>
            </a:r>
            <a:r>
              <a:rPr lang="en-US" altLang="zh-CN" sz="1600">
                <a:latin typeface="微软雅黑" panose="020B0503020204020204" charset="-122"/>
                <a:ea typeface="微软雅黑" panose="020B0503020204020204" charset="-122"/>
                <a:cs typeface="微软雅黑" panose="020B0503020204020204" charset="-122"/>
                <a:sym typeface="+mn-ea"/>
              </a:rPr>
              <a:t>”</a:t>
            </a:r>
            <a:endParaRPr lang="en-US" altLang="zh-CN"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《坚定文化自信，推动社会主义文化繁荣》</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sp>
        <p:nvSpPr>
          <p:cNvPr id="19" name="矩形: 圆角 12"/>
          <p:cNvSpPr/>
          <p:nvPr/>
        </p:nvSpPr>
        <p:spPr>
          <a:xfrm>
            <a:off x="318135" y="5886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383540" y="2843530"/>
            <a:ext cx="2541905" cy="1629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b="1">
              <a:latin typeface="微软雅黑" panose="020B0503020204020204" charset="-122"/>
              <a:ea typeface="微软雅黑" panose="020B0503020204020204" charset="-122"/>
              <a:sym typeface="+mn-ea"/>
            </a:endParaRPr>
          </a:p>
          <a:p>
            <a:pPr algn="ctr"/>
            <a:r>
              <a:rPr lang="zh-CN" altLang="en-US" sz="3200" b="1">
                <a:latin typeface="微软雅黑" panose="020B0503020204020204" charset="-122"/>
                <a:ea typeface="微软雅黑" panose="020B0503020204020204" charset="-122"/>
                <a:sym typeface="+mn-ea"/>
              </a:rPr>
              <a:t>培育和践行社会主义核心价值观</a:t>
            </a:r>
            <a:endParaRPr lang="zh-CN" altLang="en-US" sz="3200" b="1">
              <a:latin typeface="微软雅黑" panose="020B0503020204020204" charset="-122"/>
              <a:ea typeface="微软雅黑" panose="020B0503020204020204" charset="-122"/>
            </a:endParaRPr>
          </a:p>
          <a:p>
            <a:pPr algn="ctr"/>
            <a:endParaRPr lang="zh-CN" altLang="en-US" sz="32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2925445" y="1443355"/>
            <a:ext cx="8470900" cy="216217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社会主义核心价值观是当代中国精神的</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集中体现</a:t>
            </a:r>
            <a:r>
              <a:rPr lang="zh-CN" altLang="en-US" sz="1600">
                <a:latin typeface="微软雅黑" panose="020B0503020204020204" charset="-122"/>
                <a:ea typeface="微软雅黑" panose="020B0503020204020204" charset="-122"/>
                <a:cs typeface="微软雅黑" panose="020B0503020204020204" charset="-122"/>
                <a:sym typeface="+mn-ea"/>
              </a:rPr>
              <a:t>，凝结着全体人民共同的</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价值追求</a:t>
            </a:r>
            <a:r>
              <a:rPr lang="zh-CN" altLang="en-US" sz="1600">
                <a:latin typeface="微软雅黑" panose="020B0503020204020204" charset="-122"/>
                <a:ea typeface="微软雅黑" panose="020B0503020204020204" charset="-122"/>
                <a:cs typeface="微软雅黑" panose="020B0503020204020204" charset="-122"/>
                <a:sym typeface="+mn-ea"/>
              </a:rPr>
              <a:t>。要以培养担当民族复兴大任的时代新人为着眼点，强化</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教育引导、实践养成、制度保障</a:t>
            </a:r>
            <a:r>
              <a:rPr lang="zh-CN" altLang="en-US" sz="1600">
                <a:latin typeface="微软雅黑" panose="020B0503020204020204" charset="-122"/>
                <a:ea typeface="微软雅黑" panose="020B0503020204020204" charset="-122"/>
                <a:cs typeface="微软雅黑" panose="020B0503020204020204" charset="-122"/>
                <a:sym typeface="+mn-ea"/>
              </a:rPr>
              <a:t>，发挥社会主义核心价值观对国民教育、精神文明创建、精神文化产品创作生产传播的引领作用，把社会主义核心价值观融入社会发展各方面，转化为人们的情感认同和行为习惯。坚持全民行动、干部带头，从家庭做起，从娃娃抓起。深入挖掘中华优秀传统文化蕴含的思想观念、人文精神、道德规范，结合时代要求继承创新，让中华文化展现出永久魅力和时代风采。</a:t>
            </a:r>
            <a:r>
              <a:rPr lang="en-US" altLang="zh-CN" sz="1600">
                <a:latin typeface="微软雅黑" panose="020B0503020204020204" charset="-122"/>
                <a:ea typeface="微软雅黑" panose="020B0503020204020204" charset="-122"/>
                <a:cs typeface="微软雅黑" panose="020B0503020204020204" charset="-122"/>
                <a:sym typeface="+mn-ea"/>
              </a:rPr>
              <a:t>”</a:t>
            </a:r>
            <a:endParaRPr lang="en-US" altLang="zh-CN"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《坚定文化自信，推动社会主义文化繁荣》</a:t>
            </a:r>
            <a:endParaRPr lang="en-US" altLang="zh-CN" sz="1600">
              <a:latin typeface="微软雅黑" panose="020B0503020204020204" charset="-122"/>
              <a:ea typeface="微软雅黑" panose="020B0503020204020204" charset="-122"/>
              <a:cs typeface="微软雅黑" panose="020B0503020204020204" charset="-122"/>
              <a:sym typeface="+mn-ea"/>
            </a:endParaRPr>
          </a:p>
        </p:txBody>
      </p:sp>
      <p:sp>
        <p:nvSpPr>
          <p:cNvPr id="15" name="矩形 14"/>
          <p:cNvSpPr/>
          <p:nvPr/>
        </p:nvSpPr>
        <p:spPr>
          <a:xfrm>
            <a:off x="2925445" y="3825240"/>
            <a:ext cx="8470900" cy="233743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40000"/>
              </a:lnSpc>
            </a:pPr>
            <a:r>
              <a:rPr lang="zh-CN" altLang="en-US" sz="1600" b="1">
                <a:solidFill>
                  <a:srgbClr val="C00000"/>
                </a:solidFill>
                <a:latin typeface="微软雅黑" panose="020B0503020204020204" charset="-122"/>
                <a:ea typeface="微软雅黑" panose="020B0503020204020204" charset="-122"/>
              </a:rPr>
              <a:t>　　《把培育和弘扬社会主义核心价值观作为凝魂聚气、强基固本的基础工程》</a:t>
            </a:r>
            <a:r>
              <a:rPr lang="zh-CN" altLang="en-US" sz="1600">
                <a:latin typeface="微软雅黑" panose="020B0503020204020204" charset="-122"/>
                <a:ea typeface="微软雅黑" panose="020B0503020204020204" charset="-122"/>
              </a:rPr>
              <a:t>是2014年2月24日习近平同志主持中共十八届中央政治局第十三次集体学习时的讲话。指出：核心价值观是决定文化性质和方向的最深层次要素，是一个国家的</a:t>
            </a:r>
            <a:r>
              <a:rPr lang="zh-CN" altLang="en-US" sz="1600" b="1">
                <a:solidFill>
                  <a:srgbClr val="C00000"/>
                </a:solidFill>
                <a:latin typeface="微软雅黑" panose="020B0503020204020204" charset="-122"/>
                <a:ea typeface="微软雅黑" panose="020B0503020204020204" charset="-122"/>
              </a:rPr>
              <a:t>重要稳定器</a:t>
            </a:r>
            <a:r>
              <a:rPr lang="zh-CN" altLang="en-US" sz="1600">
                <a:latin typeface="微软雅黑" panose="020B0503020204020204" charset="-122"/>
                <a:ea typeface="微软雅黑" panose="020B0503020204020204" charset="-122"/>
              </a:rPr>
              <a:t>。要把培育和弘扬社会主义核心价值观作为凝魂聚气、强基固本的基础工程，作为一项</a:t>
            </a:r>
            <a:r>
              <a:rPr lang="zh-CN" altLang="en-US" sz="1600" b="1">
                <a:solidFill>
                  <a:srgbClr val="C00000"/>
                </a:solidFill>
                <a:latin typeface="微软雅黑" panose="020B0503020204020204" charset="-122"/>
                <a:ea typeface="微软雅黑" panose="020B0503020204020204" charset="-122"/>
              </a:rPr>
              <a:t>根本任务</a:t>
            </a:r>
            <a:r>
              <a:rPr lang="zh-CN" altLang="en-US" sz="1600">
                <a:latin typeface="微软雅黑" panose="020B0503020204020204" charset="-122"/>
                <a:ea typeface="微软雅黑" panose="020B0503020204020204" charset="-122"/>
              </a:rPr>
              <a:t>，切实抓紧抓好。必须立足中华优秀传统文化。切实把社会主义核心价值观贯穿于社会生活方方面面，通过</a:t>
            </a:r>
            <a:r>
              <a:rPr lang="zh-CN" altLang="en-US" sz="1600" b="1">
                <a:solidFill>
                  <a:srgbClr val="C00000"/>
                </a:solidFill>
                <a:latin typeface="微软雅黑" panose="020B0503020204020204" charset="-122"/>
                <a:ea typeface="微软雅黑" panose="020B0503020204020204" charset="-122"/>
              </a:rPr>
              <a:t>教育引导、舆论宣传、文化熏陶、实践养成、制度保障</a:t>
            </a:r>
            <a:r>
              <a:rPr lang="zh-CN" altLang="en-US" sz="1600">
                <a:latin typeface="微软雅黑" panose="020B0503020204020204" charset="-122"/>
                <a:ea typeface="微软雅黑" panose="020B0503020204020204" charset="-122"/>
              </a:rPr>
              <a:t>等，使社会主义核心价值观内化为人们的精神追求，外化为人们的自觉行动。</a:t>
            </a:r>
            <a:endParaRPr lang="zh-CN" altLang="en-US" sz="1600">
              <a:latin typeface="微软雅黑" panose="020B0503020204020204" charset="-122"/>
              <a:ea typeface="微软雅黑" panose="020B0503020204020204" charset="-122"/>
            </a:endParaRPr>
          </a:p>
        </p:txBody>
      </p:sp>
      <p:sp>
        <p:nvSpPr>
          <p:cNvPr id="19" name="矩形: 圆角 12"/>
          <p:cNvSpPr/>
          <p:nvPr/>
        </p:nvSpPr>
        <p:spPr>
          <a:xfrm>
            <a:off x="398780" y="5886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38835" y="2210435"/>
            <a:ext cx="690880" cy="1322070"/>
          </a:xfrm>
          <a:prstGeom prst="rect">
            <a:avLst/>
          </a:prstGeom>
          <a:noFill/>
        </p:spPr>
        <p:txBody>
          <a:bodyPr wrap="none" rtlCol="0">
            <a:spAutoFit/>
          </a:bodyPr>
          <a:p>
            <a:pPr algn="l"/>
            <a:r>
              <a:rPr lang="zh-CN" altLang="en-US" sz="4000" b="1" dirty="0">
                <a:solidFill>
                  <a:srgbClr val="C71F0A"/>
                </a:solidFill>
                <a:latin typeface="微软雅黑" panose="020B0503020204020204" charset="-122"/>
                <a:ea typeface="微软雅黑" panose="020B0503020204020204" charset="-122"/>
                <a:sym typeface="+mn-ea"/>
              </a:rPr>
              <a:t>目  </a:t>
            </a:r>
            <a:endParaRPr lang="zh-CN" altLang="en-US" sz="4000" b="1" dirty="0">
              <a:solidFill>
                <a:srgbClr val="C71F0A"/>
              </a:solidFill>
              <a:latin typeface="微软雅黑" panose="020B0503020204020204" charset="-122"/>
              <a:ea typeface="微软雅黑" panose="020B0503020204020204" charset="-122"/>
              <a:sym typeface="+mn-ea"/>
            </a:endParaRPr>
          </a:p>
          <a:p>
            <a:pPr algn="l"/>
            <a:r>
              <a:rPr lang="zh-CN" altLang="en-US" sz="4000" b="1" dirty="0">
                <a:solidFill>
                  <a:srgbClr val="C71F0A"/>
                </a:solidFill>
                <a:latin typeface="微软雅黑" panose="020B0503020204020204" charset="-122"/>
                <a:ea typeface="微软雅黑" panose="020B0503020204020204" charset="-122"/>
                <a:sym typeface="+mn-ea"/>
              </a:rPr>
              <a:t>录</a:t>
            </a:r>
            <a:endParaRPr lang="zh-CN" altLang="en-US" sz="4000" b="1" dirty="0">
              <a:solidFill>
                <a:srgbClr val="C71F0A"/>
              </a:solidFill>
              <a:latin typeface="微软雅黑" panose="020B0503020204020204" charset="-122"/>
              <a:ea typeface="微软雅黑" panose="020B0503020204020204" charset="-122"/>
            </a:endParaRPr>
          </a:p>
        </p:txBody>
      </p:sp>
      <p:sp>
        <p:nvSpPr>
          <p:cNvPr id="3" name="TextBox 50"/>
          <p:cNvSpPr txBox="1">
            <a:spLocks noChangeArrowheads="1"/>
          </p:cNvSpPr>
          <p:nvPr/>
        </p:nvSpPr>
        <p:spPr bwMode="auto">
          <a:xfrm>
            <a:off x="2368550" y="1263015"/>
            <a:ext cx="8530590" cy="518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l" defTabSz="914400" rtl="0" fontAlgn="auto">
              <a:lnSpc>
                <a:spcPct val="200000"/>
              </a:lnSpc>
              <a:spcBef>
                <a:spcPts val="0"/>
              </a:spcBef>
              <a:spcAft>
                <a:spcPts val="0"/>
              </a:spcAft>
              <a:buClrTx/>
              <a:buSzTx/>
              <a:buFont typeface="Wingdings" panose="05000000000000000000" charset="0"/>
              <a:buNone/>
              <a:defRPr/>
            </a:pP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一、</a:t>
            </a:r>
            <a:r>
              <a:rPr lang="zh-CN" altLang="en-US" sz="2400" b="1" noProof="0" dirty="0">
                <a:ln>
                  <a:noFill/>
                </a:ln>
                <a:solidFill>
                  <a:schemeClr val="tx1"/>
                </a:solidFill>
                <a:effectLst/>
                <a:uLnTx/>
                <a:uFillTx/>
                <a:latin typeface="微软雅黑" panose="020B0503020204020204" charset="-122"/>
                <a:ea typeface="微软雅黑" panose="020B0503020204020204" charset="-122"/>
                <a:sym typeface="+mn-ea"/>
              </a:rPr>
              <a:t>宣传思想工作的</a:t>
            </a: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时代背景</a:t>
            </a: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200000"/>
              </a:lnSpc>
              <a:spcBef>
                <a:spcPts val="0"/>
              </a:spcBef>
              <a:spcAft>
                <a:spcPts val="0"/>
              </a:spcAft>
              <a:buClrTx/>
              <a:buSzTx/>
              <a:buFont typeface="Wingdings" panose="05000000000000000000" charset="0"/>
              <a:buNone/>
              <a:defRPr/>
            </a:pP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二、</a:t>
            </a:r>
            <a:r>
              <a:rPr lang="zh-CN" altLang="en-US" sz="2400" b="1" noProof="0" dirty="0">
                <a:ln>
                  <a:noFill/>
                </a:ln>
                <a:solidFill>
                  <a:schemeClr val="tx1"/>
                </a:solidFill>
                <a:effectLst/>
                <a:uLnTx/>
                <a:uFillTx/>
                <a:latin typeface="微软雅黑" panose="020B0503020204020204" charset="-122"/>
                <a:ea typeface="微软雅黑" panose="020B0503020204020204" charset="-122"/>
                <a:sym typeface="+mn-ea"/>
              </a:rPr>
              <a:t>宣传思想工作的</a:t>
            </a: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现实意义</a:t>
            </a: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200000"/>
              </a:lnSpc>
              <a:spcBef>
                <a:spcPts val="0"/>
              </a:spcBef>
              <a:spcAft>
                <a:spcPts val="0"/>
              </a:spcAft>
              <a:buClrTx/>
              <a:buSzTx/>
              <a:buFont typeface="Wingdings" panose="05000000000000000000" charset="0"/>
              <a:buNone/>
              <a:defRPr/>
            </a:pP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三、</a:t>
            </a:r>
            <a:r>
              <a:rPr lang="zh-CN" altLang="en-US" sz="2400" b="1" noProof="0" dirty="0">
                <a:ln>
                  <a:noFill/>
                </a:ln>
                <a:solidFill>
                  <a:schemeClr val="tx1"/>
                </a:solidFill>
                <a:effectLst/>
                <a:uLnTx/>
                <a:uFillTx/>
                <a:latin typeface="微软雅黑" panose="020B0503020204020204" charset="-122"/>
                <a:ea typeface="微软雅黑" panose="020B0503020204020204" charset="-122"/>
                <a:sym typeface="+mn-ea"/>
              </a:rPr>
              <a:t>宣传思想工作的</a:t>
            </a: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原则方针</a:t>
            </a: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200000"/>
              </a:lnSpc>
              <a:spcBef>
                <a:spcPts val="0"/>
              </a:spcBef>
              <a:spcAft>
                <a:spcPts val="0"/>
              </a:spcAft>
              <a:buClrTx/>
              <a:buSzTx/>
              <a:buFont typeface="Wingdings" panose="05000000000000000000" charset="0"/>
              <a:buNone/>
              <a:defRPr/>
            </a:pP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四、</a:t>
            </a:r>
            <a:r>
              <a:rPr lang="zh-CN" altLang="en-US" sz="2400" b="1" noProof="0" dirty="0">
                <a:ln>
                  <a:noFill/>
                </a:ln>
                <a:solidFill>
                  <a:schemeClr val="tx1"/>
                </a:solidFill>
                <a:effectLst/>
                <a:uLnTx/>
                <a:uFillTx/>
                <a:latin typeface="微软雅黑" panose="020B0503020204020204" charset="-122"/>
                <a:ea typeface="微软雅黑" panose="020B0503020204020204" charset="-122"/>
                <a:sym typeface="+mn-ea"/>
              </a:rPr>
              <a:t>宣传思想工作的</a:t>
            </a: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重要任务</a:t>
            </a: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200000"/>
              </a:lnSpc>
              <a:spcBef>
                <a:spcPts val="0"/>
              </a:spcBef>
              <a:spcAft>
                <a:spcPts val="0"/>
              </a:spcAft>
              <a:buClrTx/>
              <a:buSzTx/>
              <a:buFont typeface="Wingdings" panose="05000000000000000000" charset="0"/>
              <a:buNone/>
              <a:defRPr/>
            </a:pP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五、</a:t>
            </a:r>
            <a:r>
              <a:rPr lang="zh-CN" altLang="en-US" sz="2400" b="1" noProof="0" dirty="0">
                <a:ln>
                  <a:noFill/>
                </a:ln>
                <a:solidFill>
                  <a:schemeClr val="tx1"/>
                </a:solidFill>
                <a:effectLst/>
                <a:uLnTx/>
                <a:uFillTx/>
                <a:latin typeface="微软雅黑" panose="020B0503020204020204" charset="-122"/>
                <a:ea typeface="微软雅黑" panose="020B0503020204020204" charset="-122"/>
                <a:sym typeface="+mn-ea"/>
              </a:rPr>
              <a:t>宣传思想工作的</a:t>
            </a:r>
            <a:r>
              <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rPr>
              <a:t>内容要求</a:t>
            </a: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200000"/>
              </a:lnSpc>
              <a:spcBef>
                <a:spcPts val="0"/>
              </a:spcBef>
              <a:spcAft>
                <a:spcPts val="0"/>
              </a:spcAft>
              <a:buClrTx/>
              <a:buSzTx/>
              <a:buFont typeface="Wingdings" panose="05000000000000000000" charset="0"/>
              <a:buNone/>
              <a:defRPr/>
            </a:pP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l" defTabSz="914400" rtl="0" fontAlgn="auto">
              <a:lnSpc>
                <a:spcPct val="180000"/>
              </a:lnSpc>
              <a:spcBef>
                <a:spcPts val="0"/>
              </a:spcBef>
              <a:spcAft>
                <a:spcPts val="0"/>
              </a:spcAft>
              <a:buClrTx/>
              <a:buSzTx/>
              <a:buFont typeface="Wingdings" panose="05000000000000000000" charset="0"/>
              <a:buNone/>
              <a:defRPr/>
            </a:pPr>
            <a:endParaRPr lang="zh-CN" altLang="en-US" sz="24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411480" y="2562860"/>
            <a:ext cx="2551430" cy="1551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a:latin typeface="微软雅黑" panose="020B0503020204020204" charset="-122"/>
                <a:ea typeface="微软雅黑" panose="020B0503020204020204" charset="-122"/>
                <a:sym typeface="+mn-ea"/>
              </a:rPr>
              <a:t>加强思想道德建设</a:t>
            </a:r>
            <a:endParaRPr lang="zh-CN" altLang="en-US" sz="32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2963545" y="1623695"/>
            <a:ext cx="9079230" cy="265239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人民有信仰，国家有力量，民族有希望。要提高人民思想觉悟、道德水准、文明素养，提高全社会文明程度。广泛开展</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理想信念教育</a:t>
            </a:r>
            <a:r>
              <a:rPr lang="zh-CN" altLang="en-US" sz="1600">
                <a:latin typeface="微软雅黑" panose="020B0503020204020204" charset="-122"/>
                <a:ea typeface="微软雅黑" panose="020B0503020204020204" charset="-122"/>
                <a:cs typeface="微软雅黑" panose="020B0503020204020204" charset="-122"/>
                <a:sym typeface="+mn-ea"/>
              </a:rPr>
              <a:t>，深化中国特色社会主义和中国梦宣传教育，弘扬民族精神和时代精神，加强爱国主义、集体主义、社会主义教育，引导人们树立正确的历史观、民族观、国家观、文化观。深入实施</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公民道德建设工程</a:t>
            </a:r>
            <a:r>
              <a:rPr lang="zh-CN" altLang="en-US" sz="1600">
                <a:latin typeface="微软雅黑" panose="020B0503020204020204" charset="-122"/>
                <a:ea typeface="微软雅黑" panose="020B0503020204020204" charset="-122"/>
                <a:cs typeface="微软雅黑" panose="020B0503020204020204" charset="-122"/>
                <a:sym typeface="+mn-ea"/>
              </a:rPr>
              <a:t>，推进社会公德、职业道德、家庭美德、个人品德建设，激励人们向上向善、孝老爱亲，忠于祖国、忠于人民。加强和改进</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思想政治工作</a:t>
            </a:r>
            <a:r>
              <a:rPr lang="zh-CN" altLang="en-US" sz="1600">
                <a:latin typeface="微软雅黑" panose="020B0503020204020204" charset="-122"/>
                <a:ea typeface="微软雅黑" panose="020B0503020204020204" charset="-122"/>
                <a:cs typeface="微软雅黑" panose="020B0503020204020204" charset="-122"/>
                <a:sym typeface="+mn-ea"/>
              </a:rPr>
              <a:t>，深化群众性精神文明创建活动。弘扬</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科学精神</a:t>
            </a:r>
            <a:r>
              <a:rPr lang="zh-CN" altLang="en-US" sz="1600">
                <a:latin typeface="微软雅黑" panose="020B0503020204020204" charset="-122"/>
                <a:ea typeface="微软雅黑" panose="020B0503020204020204" charset="-122"/>
                <a:cs typeface="微软雅黑" panose="020B0503020204020204" charset="-122"/>
                <a:sym typeface="+mn-ea"/>
              </a:rPr>
              <a:t>，普及科学知识，开展移风易俗、弘扬时代新风行动，抵制腐朽落后文化侵蚀。推进</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诚信建设和志愿服务制度化</a:t>
            </a:r>
            <a:r>
              <a:rPr lang="zh-CN" altLang="en-US" sz="1600">
                <a:latin typeface="微软雅黑" panose="020B0503020204020204" charset="-122"/>
                <a:ea typeface="微软雅黑" panose="020B0503020204020204" charset="-122"/>
                <a:cs typeface="微软雅黑" panose="020B0503020204020204" charset="-122"/>
                <a:sym typeface="+mn-ea"/>
              </a:rPr>
              <a:t>，强化社会责任意识、规则意识、奉献意识。</a:t>
            </a:r>
            <a:r>
              <a:rPr lang="en-US" altLang="zh-CN" sz="1600">
                <a:latin typeface="微软雅黑" panose="020B0503020204020204" charset="-122"/>
                <a:ea typeface="微软雅黑" panose="020B0503020204020204" charset="-122"/>
                <a:cs typeface="微软雅黑" panose="020B0503020204020204" charset="-122"/>
                <a:sym typeface="+mn-ea"/>
              </a:rPr>
              <a:t>”</a:t>
            </a:r>
            <a:endParaRPr lang="zh-CN" altLang="en-US"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《坚定文化自信，推动社会主义文化繁荣》</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sp>
        <p:nvSpPr>
          <p:cNvPr id="19" name="矩形: 圆角 12"/>
          <p:cNvSpPr/>
          <p:nvPr/>
        </p:nvSpPr>
        <p:spPr>
          <a:xfrm>
            <a:off x="398780" y="5505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15" name="矩形 14"/>
          <p:cNvSpPr/>
          <p:nvPr/>
        </p:nvSpPr>
        <p:spPr>
          <a:xfrm>
            <a:off x="2963545" y="4276090"/>
            <a:ext cx="9079865" cy="198945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40000"/>
              </a:lnSpc>
            </a:pPr>
            <a:r>
              <a:rPr lang="zh-CN" altLang="en-US" sz="1600">
                <a:solidFill>
                  <a:schemeClr val="tx1"/>
                </a:solidFill>
                <a:latin typeface="微软雅黑" panose="020B0503020204020204" charset="-122"/>
                <a:ea typeface="微软雅黑" panose="020B0503020204020204" charset="-122"/>
              </a:rPr>
              <a:t>　　</a:t>
            </a:r>
            <a:r>
              <a:rPr lang="en-US" altLang="zh-CN" sz="1600">
                <a:solidFill>
                  <a:schemeClr val="tx1"/>
                </a:solidFill>
                <a:latin typeface="微软雅黑" panose="020B0503020204020204" charset="-122"/>
                <a:ea typeface="微软雅黑" panose="020B0503020204020204" charset="-122"/>
              </a:rPr>
              <a:t>“</a:t>
            </a:r>
            <a:r>
              <a:rPr lang="zh-CN" altLang="en-US" sz="1600">
                <a:solidFill>
                  <a:schemeClr val="tx1"/>
                </a:solidFill>
                <a:latin typeface="微软雅黑" panose="020B0503020204020204" charset="-122"/>
                <a:ea typeface="微软雅黑" panose="020B0503020204020204" charset="-122"/>
              </a:rPr>
              <a:t>夯实国内文化建设根基，一个很重要的工作就是从思想道德抓起，从社会风气抓起，从每一个人抓起。要继承和弘扬我国人民在长期实践中培育和形成的</a:t>
            </a:r>
            <a:r>
              <a:rPr lang="zh-CN" altLang="en-US" sz="1600" b="1">
                <a:solidFill>
                  <a:srgbClr val="C00000"/>
                </a:solidFill>
                <a:latin typeface="微软雅黑" panose="020B0503020204020204" charset="-122"/>
                <a:ea typeface="微软雅黑" panose="020B0503020204020204" charset="-122"/>
              </a:rPr>
              <a:t>传统美德</a:t>
            </a:r>
            <a:r>
              <a:rPr lang="zh-CN" altLang="en-US" sz="1600">
                <a:solidFill>
                  <a:schemeClr val="tx1"/>
                </a:solidFill>
                <a:latin typeface="微软雅黑" panose="020B0503020204020204" charset="-122"/>
                <a:ea typeface="微软雅黑" panose="020B0503020204020204" charset="-122"/>
              </a:rPr>
              <a:t>，坚持</a:t>
            </a:r>
            <a:r>
              <a:rPr lang="zh-CN" altLang="en-US" sz="1600" b="1">
                <a:solidFill>
                  <a:srgbClr val="C00000"/>
                </a:solidFill>
                <a:latin typeface="微软雅黑" panose="020B0503020204020204" charset="-122"/>
                <a:ea typeface="微软雅黑" panose="020B0503020204020204" charset="-122"/>
              </a:rPr>
              <a:t>马克思主义道德观</a:t>
            </a:r>
            <a:r>
              <a:rPr lang="zh-CN" altLang="en-US" sz="1600">
                <a:solidFill>
                  <a:schemeClr val="tx1"/>
                </a:solidFill>
                <a:latin typeface="微软雅黑" panose="020B0503020204020204" charset="-122"/>
                <a:ea typeface="微软雅黑" panose="020B0503020204020204" charset="-122"/>
              </a:rPr>
              <a:t>、坚持</a:t>
            </a:r>
            <a:r>
              <a:rPr lang="zh-CN" altLang="en-US" sz="1600" b="1">
                <a:solidFill>
                  <a:srgbClr val="C00000"/>
                </a:solidFill>
                <a:latin typeface="微软雅黑" panose="020B0503020204020204" charset="-122"/>
                <a:ea typeface="微软雅黑" panose="020B0503020204020204" charset="-122"/>
              </a:rPr>
              <a:t>社会主义道德观</a:t>
            </a:r>
            <a:r>
              <a:rPr lang="zh-CN" altLang="en-US" sz="1600">
                <a:solidFill>
                  <a:schemeClr val="tx1"/>
                </a:solidFill>
                <a:latin typeface="微软雅黑" panose="020B0503020204020204" charset="-122"/>
                <a:ea typeface="微软雅黑" panose="020B0503020204020204" charset="-122"/>
              </a:rPr>
              <a:t>，在去粗取精、去伪存真的基础上，坚持古为今用、推陈出新，努力实现中华传统美德的创造性转化、创新性发展，引导人们向往和追求讲道德、尊道德、守道德的生活，让13亿人的每一分子都成为传播中华美德、中华文化的主体。</a:t>
            </a:r>
            <a:r>
              <a:rPr lang="en-US" altLang="zh-CN" sz="1600">
                <a:solidFill>
                  <a:schemeClr val="tx1"/>
                </a:solidFill>
                <a:latin typeface="微软雅黑" panose="020B0503020204020204" charset="-122"/>
                <a:ea typeface="微软雅黑" panose="020B0503020204020204" charset="-122"/>
              </a:rPr>
              <a:t>”</a:t>
            </a:r>
            <a:endParaRPr lang="en-US" altLang="zh-CN" sz="1600">
              <a:solidFill>
                <a:schemeClr val="tx1"/>
              </a:solidFill>
              <a:latin typeface="微软雅黑" panose="020B0503020204020204" charset="-122"/>
              <a:ea typeface="微软雅黑" panose="020B0503020204020204" charset="-122"/>
            </a:endParaRPr>
          </a:p>
          <a:p>
            <a:pPr algn="just">
              <a:lnSpc>
                <a:spcPct val="140000"/>
              </a:lnSpc>
            </a:pPr>
            <a:r>
              <a:rPr lang="zh-CN" altLang="en-US" sz="1600">
                <a:solidFill>
                  <a:schemeClr val="tx1"/>
                </a:solidFill>
                <a:latin typeface="微软雅黑" panose="020B0503020204020204" charset="-122"/>
                <a:ea typeface="微软雅黑" panose="020B0503020204020204" charset="-122"/>
              </a:rPr>
              <a:t>　　　　　　　　　　　　　　　　　　　　　　　　　　　　　　　</a:t>
            </a:r>
            <a:r>
              <a:rPr lang="en-US" altLang="zh-CN" sz="1600">
                <a:solidFill>
                  <a:schemeClr val="tx1"/>
                </a:solidFill>
                <a:latin typeface="微软雅黑" panose="020B0503020204020204" charset="-122"/>
                <a:ea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《提高国家文化软实力》</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85165" y="9086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510540" y="2799715"/>
            <a:ext cx="2551430" cy="1551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3200" b="1">
                <a:latin typeface="微软雅黑" panose="020B0503020204020204" charset="-122"/>
                <a:ea typeface="微软雅黑" panose="020B0503020204020204" charset="-122"/>
                <a:sym typeface="+mn-ea"/>
              </a:rPr>
              <a:t>繁荣发展社会主义文艺</a:t>
            </a:r>
            <a:endParaRPr lang="zh-CN" altLang="en-US" sz="32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3061970" y="1233805"/>
            <a:ext cx="8470900" cy="223520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endParaRPr lang="zh-CN" altLang="en-US"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endParaRPr lang="zh-CN" altLang="en-US"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社会主义文艺是人民的文艺，必须坚持</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以人民为中心的创作导向</a:t>
            </a:r>
            <a:r>
              <a:rPr lang="zh-CN" altLang="en-US" sz="1600">
                <a:latin typeface="微软雅黑" panose="020B0503020204020204" charset="-122"/>
                <a:ea typeface="微软雅黑" panose="020B0503020204020204" charset="-122"/>
                <a:cs typeface="微软雅黑" panose="020B0503020204020204" charset="-122"/>
                <a:sym typeface="+mn-ea"/>
              </a:rPr>
              <a:t>，在深入生活、扎根人民中进行无愧于时代的文艺创造。要繁荣文艺创作，坚持思想精深、艺术精湛、制作精良相统一，加强现实题材创作，不断推出讴歌党、讴歌祖国、讴歌人民、讴歌英雄的精品力作。发扬学术民主、艺术民主，提升文艺原创力，推动文艺创新。倡导讲品位、讲格调、讲责任，抵制低俗、庸俗、媚俗。加强文艺队伍建设，造就一大批德艺双馨名家大师，培育一大批高水平创作人才。</a:t>
            </a:r>
            <a:endParaRPr lang="zh-CN" altLang="en-US"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《坚定文化自信，推动社会主义文化繁荣》</a:t>
            </a:r>
            <a:endParaRPr lang="en-US" altLang="zh-CN"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endParaRPr lang="zh-CN" altLang="en-US"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endParaRPr lang="zh-CN" altLang="en-US" sz="1600">
              <a:latin typeface="微软雅黑" panose="020B0503020204020204" charset="-122"/>
              <a:ea typeface="微软雅黑" panose="020B0503020204020204" charset="-122"/>
            </a:endParaRPr>
          </a:p>
        </p:txBody>
      </p:sp>
      <p:sp>
        <p:nvSpPr>
          <p:cNvPr id="15" name="矩形 14"/>
          <p:cNvSpPr/>
          <p:nvPr/>
        </p:nvSpPr>
        <p:spPr>
          <a:xfrm>
            <a:off x="3061970" y="3468370"/>
            <a:ext cx="8470900" cy="310261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fontAlgn="auto">
              <a:lnSpc>
                <a:spcPts val="2100"/>
              </a:lnSpc>
            </a:pPr>
            <a:r>
              <a:rPr lang="zh-CN" altLang="en-US" sz="1600">
                <a:solidFill>
                  <a:schemeClr val="tx1"/>
                </a:solidFill>
                <a:latin typeface="微软雅黑" panose="020B0503020204020204" charset="-122"/>
                <a:ea typeface="微软雅黑" panose="020B0503020204020204" charset="-122"/>
              </a:rPr>
              <a:t>　　</a:t>
            </a:r>
            <a:r>
              <a:rPr lang="en-US" altLang="zh-CN" sz="1600">
                <a:solidFill>
                  <a:schemeClr val="tx1"/>
                </a:solidFill>
                <a:latin typeface="微软雅黑" panose="020B0503020204020204" charset="-122"/>
                <a:ea typeface="微软雅黑" panose="020B0503020204020204" charset="-122"/>
              </a:rPr>
              <a:t>“</a:t>
            </a:r>
            <a:r>
              <a:rPr lang="zh-CN" altLang="en-US" sz="1600">
                <a:solidFill>
                  <a:schemeClr val="tx1"/>
                </a:solidFill>
                <a:latin typeface="微软雅黑" panose="020B0503020204020204" charset="-122"/>
                <a:ea typeface="微软雅黑" panose="020B0503020204020204" charset="-122"/>
              </a:rPr>
              <a:t>加强和改进</a:t>
            </a:r>
            <a:r>
              <a:rPr lang="zh-CN" altLang="en-US" sz="1600" b="1">
                <a:solidFill>
                  <a:srgbClr val="C00000"/>
                </a:solidFill>
                <a:latin typeface="微软雅黑" panose="020B0503020204020204" charset="-122"/>
                <a:ea typeface="微软雅黑" panose="020B0503020204020204" charset="-122"/>
              </a:rPr>
              <a:t>党对文艺工作的领导</a:t>
            </a:r>
            <a:r>
              <a:rPr lang="zh-CN" altLang="en-US" sz="1600">
                <a:solidFill>
                  <a:schemeClr val="tx1"/>
                </a:solidFill>
                <a:latin typeface="微软雅黑" panose="020B0503020204020204" charset="-122"/>
                <a:ea typeface="微软雅黑" panose="020B0503020204020204" charset="-122"/>
              </a:rPr>
              <a:t>，是文艺事业繁荣发展的</a:t>
            </a:r>
            <a:r>
              <a:rPr lang="zh-CN" altLang="en-US" sz="1600" b="1">
                <a:solidFill>
                  <a:srgbClr val="C00000"/>
                </a:solidFill>
                <a:latin typeface="微软雅黑" panose="020B0503020204020204" charset="-122"/>
                <a:ea typeface="微软雅黑" panose="020B0503020204020204" charset="-122"/>
              </a:rPr>
              <a:t>根本保证</a:t>
            </a:r>
            <a:r>
              <a:rPr lang="zh-CN" altLang="en-US" sz="1600">
                <a:solidFill>
                  <a:schemeClr val="tx1"/>
                </a:solidFill>
                <a:latin typeface="微软雅黑" panose="020B0503020204020204" charset="-122"/>
                <a:ea typeface="微软雅黑" panose="020B0503020204020204" charset="-122"/>
              </a:rPr>
              <a:t>。各级党委要高度重视文艺工作，充分认识文联、作协的重要作用，指导推动文联、作协深化改革、发展事业，加大政策支持和保障力度。</a:t>
            </a:r>
            <a:r>
              <a:rPr lang="zh-CN" altLang="en-US" sz="1600" b="1">
                <a:solidFill>
                  <a:srgbClr val="C00000"/>
                </a:solidFill>
                <a:latin typeface="微软雅黑" panose="020B0503020204020204" charset="-122"/>
                <a:ea typeface="微软雅黑" panose="020B0503020204020204" charset="-122"/>
              </a:rPr>
              <a:t>要用符合文艺规律的方式领导文艺事业</a:t>
            </a:r>
            <a:r>
              <a:rPr lang="zh-CN" altLang="en-US" sz="1600">
                <a:solidFill>
                  <a:schemeClr val="tx1"/>
                </a:solidFill>
                <a:latin typeface="微软雅黑" panose="020B0503020204020204" charset="-122"/>
                <a:ea typeface="微软雅黑" panose="020B0503020204020204" charset="-122"/>
              </a:rPr>
              <a:t>，充分发扬学术民主和艺术民主，保护好文艺工作者积极性和创造性。要按照全面从严治党的要求，加强文联、作协党的建设，</a:t>
            </a:r>
            <a:r>
              <a:rPr lang="zh-CN" altLang="en-US" sz="1600" b="1">
                <a:solidFill>
                  <a:srgbClr val="C00000"/>
                </a:solidFill>
                <a:latin typeface="微软雅黑" panose="020B0503020204020204" charset="-122"/>
                <a:ea typeface="微软雅黑" panose="020B0503020204020204" charset="-122"/>
              </a:rPr>
              <a:t>加强文艺单位党的建设，</a:t>
            </a:r>
            <a:r>
              <a:rPr lang="zh-CN" altLang="en-US" sz="1600">
                <a:solidFill>
                  <a:schemeClr val="tx1"/>
                </a:solidFill>
                <a:latin typeface="微软雅黑" panose="020B0503020204020204" charset="-122"/>
                <a:ea typeface="微软雅黑" panose="020B0503020204020204" charset="-122"/>
              </a:rPr>
              <a:t>选好配强文艺单位领导班子，把讲政治、懂业务、能干事、愿服务的干部放到文艺工作领导岗位上来。</a:t>
            </a:r>
            <a:r>
              <a:rPr lang="zh-CN" altLang="en-US" sz="1600" b="1">
                <a:solidFill>
                  <a:srgbClr val="C00000"/>
                </a:solidFill>
                <a:latin typeface="微软雅黑" panose="020B0503020204020204" charset="-122"/>
                <a:ea typeface="微软雅黑" panose="020B0503020204020204" charset="-122"/>
              </a:rPr>
              <a:t>要加强和改进文艺理论和评论工作</a:t>
            </a:r>
            <a:r>
              <a:rPr lang="zh-CN" altLang="en-US" sz="1600">
                <a:solidFill>
                  <a:schemeClr val="tx1"/>
                </a:solidFill>
                <a:latin typeface="微软雅黑" panose="020B0503020204020204" charset="-122"/>
                <a:ea typeface="微软雅黑" panose="020B0503020204020204" charset="-122"/>
              </a:rPr>
              <a:t>，褒优贬劣，激浊扬清，更加有效地引导创作、推出精品、提高审美、引领风尚。要做到政治上充分信任、思想上主动引导、工作上创造条件、生活上关心照顾，多为文艺工作者办实事、做好事、解难事，营造有利于出人才、出精品的</a:t>
            </a:r>
            <a:r>
              <a:rPr lang="zh-CN" altLang="en-US" sz="1600" b="1">
                <a:solidFill>
                  <a:srgbClr val="C00000"/>
                </a:solidFill>
                <a:latin typeface="微软雅黑" panose="020B0503020204020204" charset="-122"/>
                <a:ea typeface="微软雅黑" panose="020B0503020204020204" charset="-122"/>
              </a:rPr>
              <a:t>良好环境</a:t>
            </a:r>
            <a:r>
              <a:rPr lang="zh-CN" altLang="en-US" sz="1600">
                <a:solidFill>
                  <a:schemeClr val="tx1"/>
                </a:solidFill>
                <a:latin typeface="微软雅黑" panose="020B0503020204020204" charset="-122"/>
                <a:ea typeface="微软雅黑" panose="020B0503020204020204" charset="-122"/>
              </a:rPr>
              <a:t>。</a:t>
            </a:r>
            <a:r>
              <a:rPr lang="zh-CN" altLang="en-US" sz="1600" b="1">
                <a:solidFill>
                  <a:srgbClr val="C00000"/>
                </a:solidFill>
                <a:latin typeface="微软雅黑" panose="020B0503020204020204" charset="-122"/>
                <a:ea typeface="微软雅黑" panose="020B0503020204020204" charset="-122"/>
              </a:rPr>
              <a:t>要重视和加强艺术教育</a:t>
            </a:r>
            <a:r>
              <a:rPr lang="zh-CN" altLang="en-US" sz="1600">
                <a:solidFill>
                  <a:schemeClr val="tx1"/>
                </a:solidFill>
                <a:latin typeface="微软雅黑" panose="020B0503020204020204" charset="-122"/>
                <a:ea typeface="微软雅黑" panose="020B0503020204020204" charset="-122"/>
              </a:rPr>
              <a:t>，提高人民群众艺术素养。</a:t>
            </a:r>
            <a:r>
              <a:rPr lang="en-US" altLang="zh-CN" sz="1600">
                <a:solidFill>
                  <a:schemeClr val="tx1"/>
                </a:solidFill>
                <a:latin typeface="微软雅黑" panose="020B0503020204020204" charset="-122"/>
                <a:ea typeface="微软雅黑" panose="020B0503020204020204" charset="-122"/>
              </a:rPr>
              <a:t>”</a:t>
            </a:r>
            <a:endParaRPr lang="en-US" altLang="zh-CN" sz="1600">
              <a:solidFill>
                <a:schemeClr val="tx1"/>
              </a:solidFill>
              <a:latin typeface="微软雅黑" panose="020B0503020204020204" charset="-122"/>
              <a:ea typeface="微软雅黑" panose="020B0503020204020204" charset="-122"/>
            </a:endParaRPr>
          </a:p>
          <a:p>
            <a:pPr algn="just" fontAlgn="auto">
              <a:lnSpc>
                <a:spcPts val="2100"/>
              </a:lnSpc>
            </a:pPr>
            <a:r>
              <a:rPr lang="zh-CN" altLang="en-US" sz="1600">
                <a:solidFill>
                  <a:schemeClr val="tx1"/>
                </a:solidFill>
                <a:latin typeface="微软雅黑" panose="020B0503020204020204" charset="-122"/>
                <a:ea typeface="微软雅黑" panose="020B0503020204020204" charset="-122"/>
              </a:rPr>
              <a:t>　　　　　　　　　　　　　　　　</a:t>
            </a:r>
            <a:r>
              <a:rPr lang="en-US" altLang="zh-CN" sz="1600">
                <a:solidFill>
                  <a:schemeClr val="tx1"/>
                </a:solidFill>
                <a:latin typeface="微软雅黑" panose="020B0503020204020204" charset="-122"/>
                <a:ea typeface="微软雅黑" panose="020B0503020204020204" charset="-122"/>
              </a:rPr>
              <a:t>——</a:t>
            </a:r>
            <a:r>
              <a:rPr lang="zh-CN" altLang="en-US" sz="1600">
                <a:solidFill>
                  <a:schemeClr val="tx1"/>
                </a:solidFill>
                <a:latin typeface="微软雅黑" panose="020B0503020204020204" charset="-122"/>
                <a:ea typeface="微软雅黑" panose="020B0503020204020204" charset="-122"/>
                <a:sym typeface="+mn-ea"/>
              </a:rPr>
              <a:t>《在中国文联十大、中国作协九大开幕式上的讲话》</a:t>
            </a:r>
            <a:endParaRPr lang="zh-CN" altLang="en-US" sz="1600">
              <a:solidFill>
                <a:schemeClr val="tx1"/>
              </a:solidFill>
              <a:latin typeface="微软雅黑" panose="020B0503020204020204" charset="-122"/>
              <a:ea typeface="微软雅黑" panose="020B0503020204020204" charset="-122"/>
              <a:sym typeface="+mn-ea"/>
            </a:endParaRPr>
          </a:p>
        </p:txBody>
      </p:sp>
      <p:sp>
        <p:nvSpPr>
          <p:cNvPr id="19" name="矩形: 圆角 12"/>
          <p:cNvSpPr/>
          <p:nvPr/>
        </p:nvSpPr>
        <p:spPr>
          <a:xfrm>
            <a:off x="305435" y="56959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521970"/>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坚持文化自信，推动社会主义文化繁荣兴盛</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510540" y="3011170"/>
            <a:ext cx="2551430" cy="1551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3200" b="1">
                <a:latin typeface="微软雅黑" panose="020B0503020204020204" charset="-122"/>
                <a:ea typeface="微软雅黑" panose="020B0503020204020204" charset="-122"/>
                <a:sym typeface="+mn-ea"/>
              </a:rPr>
              <a:t>推动文化事业和文化产业发展</a:t>
            </a:r>
            <a:endParaRPr lang="zh-CN" altLang="en-US" sz="32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3061970" y="1443355"/>
            <a:ext cx="8470900" cy="237299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满足人民过上美好生活的新期待，必须提供丰富的精神食粮。要深化文化</a:t>
            </a:r>
            <a:r>
              <a:rPr lang="zh-CN" altLang="en-US" sz="1600">
                <a:solidFill>
                  <a:srgbClr val="C00000"/>
                </a:solidFill>
                <a:latin typeface="微软雅黑" panose="020B0503020204020204" charset="-122"/>
                <a:ea typeface="微软雅黑" panose="020B0503020204020204" charset="-122"/>
                <a:cs typeface="微软雅黑" panose="020B0503020204020204" charset="-122"/>
                <a:sym typeface="+mn-ea"/>
              </a:rPr>
              <a:t>体制改革</a:t>
            </a:r>
            <a:r>
              <a:rPr lang="zh-CN" altLang="en-US" sz="1600">
                <a:latin typeface="微软雅黑" panose="020B0503020204020204" charset="-122"/>
                <a:ea typeface="微软雅黑" panose="020B0503020204020204" charset="-122"/>
                <a:cs typeface="微软雅黑" panose="020B0503020204020204" charset="-122"/>
                <a:sym typeface="+mn-ea"/>
              </a:rPr>
              <a:t>，完善文化管理体制，加快构建把社会效益放在首位、社会效益和经济效益相统一的体制机制。完善公共文化</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服务体系</a:t>
            </a:r>
            <a:r>
              <a:rPr lang="zh-CN" altLang="en-US" sz="1600">
                <a:latin typeface="微软雅黑" panose="020B0503020204020204" charset="-122"/>
                <a:ea typeface="微软雅黑" panose="020B0503020204020204" charset="-122"/>
                <a:cs typeface="微软雅黑" panose="020B0503020204020204" charset="-122"/>
                <a:sym typeface="+mn-ea"/>
              </a:rPr>
              <a:t>，深入实施文化惠民工程，丰富群众性文化活动。加强文物保护利用和文化遗产</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保护传承</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健全</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现代文化产业体系和市场体系</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创新生产经营机制，完善文化经济政策，培育新型文化业态。广泛开展</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全民健身活动</a:t>
            </a:r>
            <a:r>
              <a:rPr lang="zh-CN" altLang="en-US" sz="1600">
                <a:latin typeface="微软雅黑" panose="020B0503020204020204" charset="-122"/>
                <a:ea typeface="微软雅黑" panose="020B0503020204020204" charset="-122"/>
                <a:cs typeface="微软雅黑" panose="020B0503020204020204" charset="-122"/>
                <a:sym typeface="+mn-ea"/>
              </a:rPr>
              <a:t>，加快推进体育强国建设，筹办好北京冬奥会、冬残奥会。加强</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中外人文交流</a:t>
            </a:r>
            <a:r>
              <a:rPr lang="zh-CN" altLang="en-US" sz="1600">
                <a:latin typeface="微软雅黑" panose="020B0503020204020204" charset="-122"/>
                <a:ea typeface="微软雅黑" panose="020B0503020204020204" charset="-122"/>
                <a:cs typeface="微软雅黑" panose="020B0503020204020204" charset="-122"/>
                <a:sym typeface="+mn-ea"/>
              </a:rPr>
              <a:t>，以我为主、兼收并蓄。推进</a:t>
            </a:r>
            <a:r>
              <a:rPr lang="zh-CN" altLang="en-US" sz="1600" b="1">
                <a:solidFill>
                  <a:srgbClr val="C00000"/>
                </a:solidFill>
                <a:latin typeface="微软雅黑" panose="020B0503020204020204" charset="-122"/>
                <a:ea typeface="微软雅黑" panose="020B0503020204020204" charset="-122"/>
                <a:cs typeface="微软雅黑" panose="020B0503020204020204" charset="-122"/>
                <a:sym typeface="+mn-ea"/>
              </a:rPr>
              <a:t>国际传播能力建设</a:t>
            </a:r>
            <a:r>
              <a:rPr lang="zh-CN" altLang="en-US" sz="1600" b="1">
                <a:latin typeface="微软雅黑" panose="020B0503020204020204" charset="-122"/>
                <a:ea typeface="微软雅黑" panose="020B0503020204020204" charset="-122"/>
                <a:cs typeface="微软雅黑" panose="020B0503020204020204" charset="-122"/>
                <a:sym typeface="+mn-ea"/>
              </a:rPr>
              <a:t>，讲</a:t>
            </a:r>
            <a:r>
              <a:rPr lang="zh-CN" altLang="en-US" sz="1600">
                <a:latin typeface="微软雅黑" panose="020B0503020204020204" charset="-122"/>
                <a:ea typeface="微软雅黑" panose="020B0503020204020204" charset="-122"/>
                <a:cs typeface="微软雅黑" panose="020B0503020204020204" charset="-122"/>
                <a:sym typeface="+mn-ea"/>
              </a:rPr>
              <a:t>好中国故事，展现真实、立体、全面的中国，提高国家文化软实力。</a:t>
            </a:r>
            <a:r>
              <a:rPr lang="en-US" altLang="zh-CN" sz="1600" b="1">
                <a:latin typeface="微软雅黑" panose="020B0503020204020204" charset="-122"/>
                <a:ea typeface="微软雅黑" panose="020B0503020204020204" charset="-122"/>
                <a:cs typeface="微软雅黑" panose="020B0503020204020204" charset="-122"/>
                <a:sym typeface="+mn-ea"/>
              </a:rPr>
              <a:t>”</a:t>
            </a:r>
            <a:endParaRPr lang="en-US" altLang="zh-CN" sz="1600">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cs typeface="微软雅黑" panose="020B0503020204020204" charset="-122"/>
                <a:sym typeface="+mn-ea"/>
              </a:rPr>
              <a:t>　　　　　　　　　　　　　　　　　　　　</a:t>
            </a:r>
            <a:r>
              <a:rPr lang="en-US" altLang="zh-CN" sz="1600">
                <a:latin typeface="微软雅黑" panose="020B0503020204020204" charset="-122"/>
                <a:ea typeface="微软雅黑" panose="020B0503020204020204" charset="-122"/>
                <a:cs typeface="微软雅黑" panose="020B0503020204020204" charset="-122"/>
                <a:sym typeface="+mn-ea"/>
              </a:rPr>
              <a:t>——</a:t>
            </a:r>
            <a:r>
              <a:rPr lang="zh-CN" altLang="en-US" sz="1600">
                <a:latin typeface="微软雅黑" panose="020B0503020204020204" charset="-122"/>
                <a:ea typeface="微软雅黑" panose="020B0503020204020204" charset="-122"/>
                <a:cs typeface="微软雅黑" panose="020B0503020204020204" charset="-122"/>
                <a:sym typeface="+mn-ea"/>
              </a:rPr>
              <a:t>《坚定文化自信，推动社会主义文化繁荣》</a:t>
            </a:r>
            <a:endParaRPr lang="en-US" altLang="zh-CN" sz="1600">
              <a:latin typeface="微软雅黑" panose="020B0503020204020204" charset="-122"/>
              <a:ea typeface="微软雅黑" panose="020B0503020204020204" charset="-122"/>
              <a:cs typeface="微软雅黑" panose="020B0503020204020204" charset="-122"/>
              <a:sym typeface="+mn-ea"/>
            </a:endParaRPr>
          </a:p>
        </p:txBody>
      </p:sp>
      <p:sp>
        <p:nvSpPr>
          <p:cNvPr id="15" name="矩形 14"/>
          <p:cNvSpPr/>
          <p:nvPr/>
        </p:nvSpPr>
        <p:spPr>
          <a:xfrm>
            <a:off x="3061970" y="3899535"/>
            <a:ext cx="8470900" cy="217551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40000"/>
              </a:lnSpc>
            </a:pP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要推动</a:t>
            </a:r>
            <a:r>
              <a:rPr lang="zh-CN" altLang="en-US" sz="1600" b="1">
                <a:solidFill>
                  <a:srgbClr val="C00000"/>
                </a:solidFill>
                <a:latin typeface="微软雅黑" panose="020B0503020204020204" charset="-122"/>
                <a:ea typeface="微软雅黑" panose="020B0503020204020204" charset="-122"/>
              </a:rPr>
              <a:t>公共文化服务标准化、均等化</a:t>
            </a:r>
            <a:r>
              <a:rPr lang="zh-CN" altLang="en-US" sz="1600">
                <a:latin typeface="微软雅黑" panose="020B0503020204020204" charset="-122"/>
                <a:ea typeface="微软雅黑" panose="020B0503020204020204" charset="-122"/>
              </a:rPr>
              <a:t>，坚持政府主导、社会参与、重心下移、共建共享，完善</a:t>
            </a:r>
            <a:r>
              <a:rPr lang="zh-CN" altLang="en-US" sz="1600" b="1">
                <a:solidFill>
                  <a:srgbClr val="C00000"/>
                </a:solidFill>
                <a:latin typeface="微软雅黑" panose="020B0503020204020204" charset="-122"/>
                <a:ea typeface="微软雅黑" panose="020B0503020204020204" charset="-122"/>
              </a:rPr>
              <a:t>公共文化服务体系</a:t>
            </a:r>
            <a:r>
              <a:rPr lang="zh-CN" altLang="en-US" sz="1600">
                <a:latin typeface="微软雅黑" panose="020B0503020204020204" charset="-122"/>
                <a:ea typeface="微软雅黑" panose="020B0503020204020204" charset="-122"/>
              </a:rPr>
              <a:t>，提高基本公共文化服务的</a:t>
            </a:r>
            <a:r>
              <a:rPr lang="zh-CN" altLang="en-US" sz="1600" b="1">
                <a:solidFill>
                  <a:srgbClr val="C00000"/>
                </a:solidFill>
                <a:latin typeface="微软雅黑" panose="020B0503020204020204" charset="-122"/>
                <a:ea typeface="微软雅黑" panose="020B0503020204020204" charset="-122"/>
              </a:rPr>
              <a:t>覆盖面和适用性</a:t>
            </a:r>
            <a:r>
              <a:rPr lang="zh-CN" altLang="en-US" sz="1600">
                <a:latin typeface="微软雅黑" panose="020B0503020204020204" charset="-122"/>
                <a:ea typeface="微软雅黑" panose="020B0503020204020204" charset="-122"/>
              </a:rPr>
              <a:t>。要推动文化产业高质量发展，健全现代文化</a:t>
            </a:r>
            <a:r>
              <a:rPr lang="zh-CN" altLang="en-US" sz="1600" b="1">
                <a:solidFill>
                  <a:srgbClr val="C00000"/>
                </a:solidFill>
                <a:latin typeface="微软雅黑" panose="020B0503020204020204" charset="-122"/>
                <a:ea typeface="微软雅黑" panose="020B0503020204020204" charset="-122"/>
              </a:rPr>
              <a:t>产业体系和市场体系</a:t>
            </a:r>
            <a:r>
              <a:rPr lang="zh-CN" altLang="en-US" sz="1600">
                <a:latin typeface="微软雅黑" panose="020B0503020204020204" charset="-122"/>
                <a:ea typeface="微软雅黑" panose="020B0503020204020204" charset="-122"/>
              </a:rPr>
              <a:t>，推动各类文化</a:t>
            </a:r>
            <a:r>
              <a:rPr lang="zh-CN" altLang="en-US" sz="1600" b="1">
                <a:solidFill>
                  <a:srgbClr val="C00000"/>
                </a:solidFill>
                <a:latin typeface="微软雅黑" panose="020B0503020204020204" charset="-122"/>
                <a:ea typeface="微软雅黑" panose="020B0503020204020204" charset="-122"/>
              </a:rPr>
              <a:t>市场主体</a:t>
            </a:r>
            <a:r>
              <a:rPr lang="zh-CN" altLang="en-US" sz="1600">
                <a:latin typeface="微软雅黑" panose="020B0503020204020204" charset="-122"/>
                <a:ea typeface="微软雅黑" panose="020B0503020204020204" charset="-122"/>
              </a:rPr>
              <a:t>发展壮大，培育新型</a:t>
            </a:r>
            <a:r>
              <a:rPr lang="zh-CN" altLang="en-US" sz="1600" b="1">
                <a:solidFill>
                  <a:srgbClr val="C00000"/>
                </a:solidFill>
                <a:latin typeface="微软雅黑" panose="020B0503020204020204" charset="-122"/>
                <a:ea typeface="微软雅黑" panose="020B0503020204020204" charset="-122"/>
              </a:rPr>
              <a:t>文化业态和文化消费模式</a:t>
            </a:r>
            <a:r>
              <a:rPr lang="zh-CN" altLang="en-US" sz="1600">
                <a:latin typeface="微软雅黑" panose="020B0503020204020204" charset="-122"/>
                <a:ea typeface="微软雅黑" panose="020B0503020204020204" charset="-122"/>
              </a:rPr>
              <a:t>，以高质量文化供给增强人们的文化获得感、幸福感。要坚定不移将文化</a:t>
            </a:r>
            <a:r>
              <a:rPr lang="zh-CN" altLang="en-US" sz="1600" b="1">
                <a:solidFill>
                  <a:srgbClr val="C00000"/>
                </a:solidFill>
                <a:latin typeface="微软雅黑" panose="020B0503020204020204" charset="-122"/>
                <a:ea typeface="微软雅黑" panose="020B0503020204020204" charset="-122"/>
              </a:rPr>
              <a:t>体制改革</a:t>
            </a:r>
            <a:r>
              <a:rPr lang="zh-CN" altLang="en-US" sz="1600">
                <a:latin typeface="微软雅黑" panose="020B0503020204020204" charset="-122"/>
                <a:ea typeface="微软雅黑" panose="020B0503020204020204" charset="-122"/>
              </a:rPr>
              <a:t>引向深入，不断激发文化创新创造活力。</a:t>
            </a:r>
            <a:r>
              <a:rPr lang="en-US" altLang="zh-CN" sz="1600">
                <a:latin typeface="微软雅黑" panose="020B0503020204020204" charset="-122"/>
                <a:ea typeface="微软雅黑" panose="020B0503020204020204" charset="-122"/>
              </a:rPr>
              <a:t>”</a:t>
            </a:r>
            <a:endParaRPr lang="en-US" altLang="zh-CN" sz="1600">
              <a:latin typeface="微软雅黑" panose="020B0503020204020204" charset="-122"/>
              <a:ea typeface="微软雅黑" panose="020B0503020204020204" charset="-122"/>
            </a:endParaRPr>
          </a:p>
          <a:p>
            <a:pPr algn="just">
              <a:lnSpc>
                <a:spcPct val="140000"/>
              </a:lnSpc>
            </a:pPr>
            <a:r>
              <a:rPr lang="zh-CN" altLang="en-US" sz="1600">
                <a:latin typeface="微软雅黑" panose="020B0503020204020204" charset="-122"/>
                <a:ea typeface="微软雅黑" panose="020B0503020204020204" charset="-122"/>
              </a:rPr>
              <a:t>　　　　　　　　　　　　　　　　　</a:t>
            </a:r>
            <a:r>
              <a:rPr lang="en-US" altLang="zh-CN" sz="1600">
                <a:latin typeface="微软雅黑" panose="020B0503020204020204" charset="-122"/>
                <a:ea typeface="微软雅黑" panose="020B0503020204020204" charset="-122"/>
              </a:rPr>
              <a:t>——</a:t>
            </a:r>
            <a:r>
              <a:rPr lang="zh-CN" altLang="en-US" sz="1600">
                <a:solidFill>
                  <a:schemeClr val="tx1"/>
                </a:solidFill>
                <a:latin typeface="微软雅黑" panose="020B0503020204020204" charset="-122"/>
                <a:ea typeface="微软雅黑" panose="020B0503020204020204" charset="-122"/>
                <a:sym typeface="+mn-ea"/>
              </a:rPr>
              <a:t>《自觉承担起新形势下宣传思想工作的使命任务》</a:t>
            </a:r>
            <a:endParaRPr lang="zh-CN" altLang="en-US" sz="1600">
              <a:solidFill>
                <a:schemeClr val="tx1"/>
              </a:solidFill>
              <a:latin typeface="微软雅黑" panose="020B0503020204020204" charset="-122"/>
              <a:ea typeface="微软雅黑" panose="020B0503020204020204" charset="-122"/>
              <a:sym typeface="+mn-ea"/>
            </a:endParaRPr>
          </a:p>
        </p:txBody>
      </p:sp>
      <p:sp>
        <p:nvSpPr>
          <p:cNvPr id="19" name="矩形: 圆角 12"/>
          <p:cNvSpPr/>
          <p:nvPr/>
        </p:nvSpPr>
        <p:spPr>
          <a:xfrm>
            <a:off x="520065" y="5886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要求二</a:t>
            </a:r>
            <a:endParaRPr lang="zh-CN" altLang="en-US" sz="2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18875"/>
          <p:cNvPicPr>
            <a:picLocks noChangeAspect="1"/>
          </p:cNvPicPr>
          <p:nvPr/>
        </p:nvPicPr>
        <p:blipFill>
          <a:blip r:embed="rId1">
            <a:grayscl/>
            <a:lum bright="76000" contrast="-82000"/>
          </a:blip>
          <a:srcRect b="44120"/>
          <a:stretch>
            <a:fillRect/>
          </a:stretch>
        </p:blipFill>
        <p:spPr>
          <a:xfrm>
            <a:off x="-63500" y="2392045"/>
            <a:ext cx="4681855" cy="4416425"/>
          </a:xfrm>
          <a:prstGeom prst="rect">
            <a:avLst/>
          </a:prstGeom>
        </p:spPr>
      </p:pic>
      <p:sp>
        <p:nvSpPr>
          <p:cNvPr id="10" name="文本框 9"/>
          <p:cNvSpPr txBox="1"/>
          <p:nvPr/>
        </p:nvSpPr>
        <p:spPr>
          <a:xfrm>
            <a:off x="4879975" y="1791970"/>
            <a:ext cx="6664325" cy="3681730"/>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《加快推动媒体融合发展》</a:t>
            </a:r>
            <a:r>
              <a:rPr lang="zh-CN" altLang="en-US" sz="2000">
                <a:latin typeface="微软雅黑" panose="020B0503020204020204" charset="-122"/>
                <a:ea typeface="微软雅黑" panose="020B0503020204020204" charset="-122"/>
                <a:cs typeface="微软雅黑" panose="020B0503020204020204" charset="-122"/>
              </a:rPr>
              <a:t>是2019年1月25日习近平同志主持中共十九届中央政治局第十二次集体学习时讲话的一部分。指出：推动媒体融合发展、建设全媒体成为我们面临的一项紧迫课题。推动媒体融合发展，是要</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做大做强主流舆论</a:t>
            </a:r>
            <a:r>
              <a:rPr lang="zh-CN" altLang="en-US" sz="2000">
                <a:latin typeface="微软雅黑" panose="020B0503020204020204" charset="-122"/>
                <a:ea typeface="微软雅黑" panose="020B0503020204020204" charset="-122"/>
                <a:cs typeface="微软雅黑" panose="020B0503020204020204" charset="-122"/>
              </a:rPr>
              <a:t>，巩固全党全国人民团结奋斗的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共同思想基础</a:t>
            </a:r>
            <a:r>
              <a:rPr lang="zh-CN" altLang="en-US" sz="2000">
                <a:latin typeface="微软雅黑" panose="020B0503020204020204" charset="-122"/>
                <a:ea typeface="微软雅黑" panose="020B0503020204020204" charset="-122"/>
                <a:cs typeface="微软雅黑" panose="020B0503020204020204" charset="-122"/>
              </a:rPr>
              <a:t>，为实现</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“两个一百年”奋斗目标、实现中华民族伟大复兴的中国梦</a:t>
            </a:r>
            <a:r>
              <a:rPr lang="zh-CN" altLang="en-US" sz="2000">
                <a:latin typeface="微软雅黑" panose="020B0503020204020204" charset="-122"/>
                <a:ea typeface="微软雅黑" panose="020B0503020204020204" charset="-122"/>
                <a:cs typeface="微软雅黑" panose="020B0503020204020204" charset="-122"/>
              </a:rPr>
              <a:t>提供强大</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精神力量和舆论支持</a:t>
            </a:r>
            <a:r>
              <a:rPr lang="zh-CN" altLang="en-US" sz="2000">
                <a:latin typeface="微软雅黑" panose="020B0503020204020204" charset="-122"/>
                <a:ea typeface="微软雅黑" panose="020B0503020204020204" charset="-122"/>
                <a:cs typeface="微软雅黑" panose="020B0503020204020204" charset="-122"/>
              </a:rPr>
              <a:t>。要加快推动媒体融合发展，使主流媒体具有强大</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传播力、引导力、影响力、公信力</a:t>
            </a:r>
            <a:r>
              <a:rPr lang="zh-CN" altLang="en-US" sz="2000">
                <a:latin typeface="微软雅黑" panose="020B0503020204020204" charset="-122"/>
                <a:ea typeface="微软雅黑" panose="020B0503020204020204" charset="-122"/>
                <a:cs typeface="微软雅黑" panose="020B0503020204020204" charset="-122"/>
              </a:rPr>
              <a:t>，形成网上网下同心圆，让正能量更强劲、主旋律更高昂。</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813560" y="1106805"/>
            <a:ext cx="71932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坚持提高新闻舆论传播力、引导力、影响力、公信力</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pic>
        <p:nvPicPr>
          <p:cNvPr id="12" name="图片 11" descr="&amp;pky8747884925&amp;water&amp;"/>
          <p:cNvPicPr>
            <a:picLocks noChangeAspect="1"/>
          </p:cNvPicPr>
          <p:nvPr/>
        </p:nvPicPr>
        <p:blipFill>
          <a:blip r:embed="rId2"/>
          <a:stretch>
            <a:fillRect/>
          </a:stretch>
        </p:blipFill>
        <p:spPr>
          <a:xfrm>
            <a:off x="198120" y="2317750"/>
            <a:ext cx="4681855" cy="2481580"/>
          </a:xfrm>
          <a:prstGeom prst="rect">
            <a:avLst/>
          </a:prstGeom>
        </p:spPr>
      </p:pic>
      <p:sp>
        <p:nvSpPr>
          <p:cNvPr id="19" name="矩形: 圆角 12"/>
          <p:cNvSpPr/>
          <p:nvPr/>
        </p:nvSpPr>
        <p:spPr>
          <a:xfrm>
            <a:off x="171450" y="105664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要求三</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714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866900" y="588645"/>
            <a:ext cx="8622030" cy="953135"/>
          </a:xfrm>
          <a:prstGeom prst="rect">
            <a:avLst/>
          </a:prstGeom>
          <a:noFill/>
        </p:spPr>
        <p:txBody>
          <a:bodyPr wrap="square" rtlCol="0">
            <a:spAutoFit/>
          </a:bodyPr>
          <a:p>
            <a:pPr algn="ctr"/>
            <a:r>
              <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坚持提高新闻舆论传播力、引导力、影响力、公信力</a:t>
            </a:r>
            <a:endParaRPr lang="zh-CN" altLang="en-US" sz="28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ct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311785" y="2707640"/>
            <a:ext cx="1480185" cy="963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b="1">
                <a:effectLst>
                  <a:outerShdw blurRad="38100" dist="38100" dir="2700000" algn="tl">
                    <a:srgbClr val="000000">
                      <a:alpha val="43137"/>
                    </a:srgbClr>
                  </a:outerShdw>
                </a:effectLst>
                <a:latin typeface="微软雅黑" panose="020B0503020204020204" charset="-122"/>
                <a:ea typeface="微软雅黑" panose="020B0503020204020204" charset="-122"/>
              </a:rPr>
              <a:t>要求</a:t>
            </a:r>
            <a:endParaRPr lang="zh-CN" altLang="en-US" sz="40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4" name="矩形 13"/>
          <p:cNvSpPr/>
          <p:nvPr/>
        </p:nvSpPr>
        <p:spPr>
          <a:xfrm>
            <a:off x="3282950" y="1336040"/>
            <a:ext cx="4915535" cy="585470"/>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2400" b="1">
                <a:latin typeface="微软雅黑" panose="020B0503020204020204" charset="-122"/>
                <a:ea typeface="微软雅黑" panose="020B0503020204020204" charset="-122"/>
              </a:rPr>
              <a:t>深刻认识全媒体时代的挑战和机遇</a:t>
            </a:r>
            <a:endParaRPr lang="zh-CN" altLang="en-US" sz="2400" b="1">
              <a:latin typeface="微软雅黑" panose="020B0503020204020204" charset="-122"/>
              <a:ea typeface="微软雅黑" panose="020B0503020204020204" charset="-122"/>
            </a:endParaRPr>
          </a:p>
        </p:txBody>
      </p:sp>
      <p:sp>
        <p:nvSpPr>
          <p:cNvPr id="2" name="矩形 1"/>
          <p:cNvSpPr/>
          <p:nvPr/>
        </p:nvSpPr>
        <p:spPr>
          <a:xfrm>
            <a:off x="3282950" y="3027045"/>
            <a:ext cx="5150485" cy="59626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2400" b="1">
                <a:latin typeface="微软雅黑" panose="020B0503020204020204" charset="-122"/>
                <a:ea typeface="微软雅黑" panose="020B0503020204020204" charset="-122"/>
              </a:rPr>
              <a:t>全面把握媒体融合发展的趋势和规律</a:t>
            </a:r>
            <a:endParaRPr lang="zh-CN" altLang="en-US" sz="2400" b="1">
              <a:latin typeface="微软雅黑" panose="020B0503020204020204" charset="-122"/>
              <a:ea typeface="微软雅黑" panose="020B0503020204020204" charset="-122"/>
            </a:endParaRPr>
          </a:p>
        </p:txBody>
      </p:sp>
      <p:sp>
        <p:nvSpPr>
          <p:cNvPr id="4" name="矩形 3"/>
          <p:cNvSpPr/>
          <p:nvPr/>
        </p:nvSpPr>
        <p:spPr>
          <a:xfrm>
            <a:off x="3282950" y="4855210"/>
            <a:ext cx="3997325" cy="667385"/>
          </a:xfrm>
          <a:prstGeom prst="rect">
            <a:avLst/>
          </a:prstGeom>
          <a:ln w="19050"/>
        </p:spPr>
        <p:style>
          <a:lnRef idx="2">
            <a:schemeClr val="accent5"/>
          </a:lnRef>
          <a:fillRef idx="1">
            <a:schemeClr val="lt1"/>
          </a:fillRef>
          <a:effectRef idx="0">
            <a:schemeClr val="accent5"/>
          </a:effectRef>
          <a:fontRef idx="minor">
            <a:schemeClr val="dk1"/>
          </a:fontRef>
        </p:style>
        <p:txBody>
          <a:bodyPr rtlCol="0" anchor="ctr"/>
          <a:p>
            <a:pPr algn="ctr">
              <a:buClrTx/>
              <a:buSzTx/>
              <a:buFontTx/>
            </a:pPr>
            <a:r>
              <a:rPr lang="zh-CN" altLang="en-US" sz="2400" b="1">
                <a:latin typeface="微软雅黑" panose="020B0503020204020204" charset="-122"/>
                <a:ea typeface="微软雅黑" panose="020B0503020204020204" charset="-122"/>
              </a:rPr>
              <a:t>推动媒体融合向纵深发展</a:t>
            </a:r>
            <a:endParaRPr lang="zh-CN" altLang="en-US" sz="2400" b="1">
              <a:latin typeface="微软雅黑" panose="020B0503020204020204" charset="-122"/>
              <a:ea typeface="微软雅黑" panose="020B0503020204020204" charset="-122"/>
            </a:endParaRPr>
          </a:p>
        </p:txBody>
      </p:sp>
      <p:sp>
        <p:nvSpPr>
          <p:cNvPr id="8" name="右箭头 7"/>
          <p:cNvSpPr/>
          <p:nvPr/>
        </p:nvSpPr>
        <p:spPr>
          <a:xfrm>
            <a:off x="1791970" y="3027045"/>
            <a:ext cx="923290" cy="324485"/>
          </a:xfrm>
          <a:prstGeom prst="rightArrow">
            <a:avLst/>
          </a:prstGeom>
          <a:ln w="1905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12" name="左中括号 11"/>
          <p:cNvSpPr/>
          <p:nvPr/>
        </p:nvSpPr>
        <p:spPr>
          <a:xfrm>
            <a:off x="2715260" y="1522095"/>
            <a:ext cx="567690" cy="3651885"/>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9" name="矩形: 圆角 12"/>
          <p:cNvSpPr/>
          <p:nvPr/>
        </p:nvSpPr>
        <p:spPr>
          <a:xfrm>
            <a:off x="318135" y="58864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要求三</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9" name="文本框 8"/>
          <p:cNvSpPr txBox="1"/>
          <p:nvPr/>
        </p:nvSpPr>
        <p:spPr>
          <a:xfrm>
            <a:off x="2715260" y="1921510"/>
            <a:ext cx="8657590" cy="107632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rPr>
              <a:t>　　</a:t>
            </a: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全媒体不断发展，出现了全程媒体、全息媒体、全员媒体、全效媒体，信息无处不在、无所不及、无人不用，导致舆论生态、媒体格局、传播方式发生深刻变化，新闻舆论工作面临新的</a:t>
            </a:r>
            <a:r>
              <a:rPr lang="zh-CN" altLang="en-US" sz="1600" b="1">
                <a:solidFill>
                  <a:srgbClr val="C00000"/>
                </a:solidFill>
                <a:latin typeface="微软雅黑" panose="020B0503020204020204" charset="-122"/>
                <a:ea typeface="微软雅黑" panose="020B0503020204020204" charset="-122"/>
              </a:rPr>
              <a:t>挑战</a:t>
            </a:r>
            <a:r>
              <a:rPr lang="zh-CN" altLang="en-US" sz="1600">
                <a:latin typeface="微软雅黑" panose="020B0503020204020204" charset="-122"/>
                <a:ea typeface="微软雅黑" panose="020B0503020204020204" charset="-122"/>
              </a:rPr>
              <a:t>。宣传思想工作要</a:t>
            </a:r>
            <a:r>
              <a:rPr lang="zh-CN" altLang="en-US" sz="1600" b="1">
                <a:solidFill>
                  <a:srgbClr val="C00000"/>
                </a:solidFill>
                <a:latin typeface="微软雅黑" panose="020B0503020204020204" charset="-122"/>
                <a:ea typeface="微软雅黑" panose="020B0503020204020204" charset="-122"/>
              </a:rPr>
              <a:t>把握大势</a:t>
            </a:r>
            <a:r>
              <a:rPr lang="zh-CN" altLang="en-US" sz="1600">
                <a:latin typeface="微软雅黑" panose="020B0503020204020204" charset="-122"/>
                <a:ea typeface="微软雅黑" panose="020B0503020204020204" charset="-122"/>
              </a:rPr>
              <a:t>，要因势而谋、应势而动、顺势而为，加快推动媒体融合发展。</a:t>
            </a:r>
            <a:r>
              <a:rPr lang="en-US" altLang="zh-CN" sz="1600">
                <a:latin typeface="微软雅黑" panose="020B0503020204020204" charset="-122"/>
                <a:ea typeface="微软雅黑" panose="020B0503020204020204" charset="-122"/>
              </a:rPr>
              <a:t>”</a:t>
            </a:r>
            <a:endParaRPr lang="en-US" altLang="zh-CN" sz="1600">
              <a:latin typeface="微软雅黑" panose="020B0503020204020204" charset="-122"/>
              <a:ea typeface="微软雅黑" panose="020B0503020204020204" charset="-122"/>
            </a:endParaRPr>
          </a:p>
        </p:txBody>
      </p:sp>
      <p:sp>
        <p:nvSpPr>
          <p:cNvPr id="10" name="文本框 9"/>
          <p:cNvSpPr txBox="1"/>
          <p:nvPr/>
        </p:nvSpPr>
        <p:spPr>
          <a:xfrm>
            <a:off x="2715260" y="3623310"/>
            <a:ext cx="8657590" cy="107632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　　</a:t>
            </a:r>
            <a:r>
              <a:rPr lang="en-US" altLang="zh-CN"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传统媒体和新兴媒体不是取代关系，而是迭代关系；不是谁主谁次，而是此长彼长；不是谁强谁弱，而是优势互补。要坚持</a:t>
            </a: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一体化发展方向</a:t>
            </a:r>
            <a:r>
              <a:rPr lang="zh-CN" altLang="en-US" sz="1600">
                <a:latin typeface="微软雅黑" panose="020B0503020204020204" charset="-122"/>
                <a:ea typeface="微软雅黑" panose="020B0503020204020204" charset="-122"/>
                <a:cs typeface="微软雅黑" panose="020B0503020204020204" charset="-122"/>
              </a:rPr>
              <a:t>，加快从相加阶段迈向相融阶段。</a:t>
            </a:r>
            <a:r>
              <a:rPr lang="en-US" altLang="zh-CN"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要统筹处理好传统媒体和新兴媒体、中央媒体和地方媒体、主流媒体和商业平台、大众化媒体和专业性媒体的关系，形成</a:t>
            </a: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资源集约、结构合理、差异发展、协同高效</a:t>
            </a:r>
            <a:r>
              <a:rPr lang="zh-CN" altLang="en-US" sz="1600">
                <a:latin typeface="微软雅黑" panose="020B0503020204020204" charset="-122"/>
                <a:ea typeface="微软雅黑" panose="020B0503020204020204" charset="-122"/>
                <a:cs typeface="微软雅黑" panose="020B0503020204020204" charset="-122"/>
              </a:rPr>
              <a:t>的</a:t>
            </a: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全媒体传播体系</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715260" y="5522595"/>
            <a:ext cx="8738235" cy="107632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rPr>
              <a:t>　　</a:t>
            </a: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要抓紧做好</a:t>
            </a:r>
            <a:r>
              <a:rPr lang="zh-CN" altLang="en-US" sz="1600" b="1">
                <a:solidFill>
                  <a:srgbClr val="C00000"/>
                </a:solidFill>
                <a:latin typeface="微软雅黑" panose="020B0503020204020204" charset="-122"/>
                <a:ea typeface="微软雅黑" panose="020B0503020204020204" charset="-122"/>
              </a:rPr>
              <a:t>顶层设计</a:t>
            </a:r>
            <a:r>
              <a:rPr lang="zh-CN" altLang="en-US" sz="1600">
                <a:latin typeface="微软雅黑" panose="020B0503020204020204" charset="-122"/>
                <a:ea typeface="微软雅黑" panose="020B0503020204020204" charset="-122"/>
              </a:rPr>
              <a:t>，打造新型传播平台，建成新型主流媒体，扩大</a:t>
            </a:r>
            <a:r>
              <a:rPr lang="zh-CN" altLang="en-US" sz="1600" b="1">
                <a:solidFill>
                  <a:srgbClr val="C00000"/>
                </a:solidFill>
                <a:latin typeface="微软雅黑" panose="020B0503020204020204" charset="-122"/>
                <a:ea typeface="微软雅黑" panose="020B0503020204020204" charset="-122"/>
              </a:rPr>
              <a:t>主流价值影响力</a:t>
            </a:r>
            <a:r>
              <a:rPr lang="zh-CN" altLang="en-US" sz="1600">
                <a:latin typeface="微软雅黑" panose="020B0503020204020204" charset="-122"/>
                <a:ea typeface="微软雅黑" panose="020B0503020204020204" charset="-122"/>
              </a:rPr>
              <a:t>版图，让党的声音传得更开、传得更广、传得更深入。</a:t>
            </a:r>
            <a:r>
              <a:rPr lang="en-US" altLang="zh-CN" sz="1600">
                <a:latin typeface="微软雅黑" panose="020B0503020204020204" charset="-122"/>
                <a:ea typeface="微软雅黑" panose="020B0503020204020204" charset="-122"/>
              </a:rPr>
              <a:t>”“要使全媒体传播在</a:t>
            </a:r>
            <a:r>
              <a:rPr lang="en-US" altLang="zh-CN" sz="1600" b="1">
                <a:solidFill>
                  <a:srgbClr val="C00000"/>
                </a:solidFill>
                <a:latin typeface="微软雅黑" panose="020B0503020204020204" charset="-122"/>
                <a:ea typeface="微软雅黑" panose="020B0503020204020204" charset="-122"/>
              </a:rPr>
              <a:t>法治</a:t>
            </a:r>
            <a:r>
              <a:rPr lang="en-US" altLang="zh-CN" sz="1600">
                <a:latin typeface="微软雅黑" panose="020B0503020204020204" charset="-122"/>
                <a:ea typeface="微软雅黑" panose="020B0503020204020204" charset="-122"/>
              </a:rPr>
              <a:t>轨道上运行</a:t>
            </a:r>
            <a:r>
              <a:rPr lang="zh-CN" altLang="en-US" sz="1600">
                <a:latin typeface="微软雅黑" panose="020B0503020204020204" charset="-122"/>
                <a:ea typeface="微软雅黑" panose="020B0503020204020204" charset="-122"/>
              </a:rPr>
              <a:t>，对传统媒体和新兴媒体实行一个标准、一体管理。</a:t>
            </a: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我们要把握</a:t>
            </a:r>
            <a:r>
              <a:rPr lang="zh-CN" altLang="en-US" sz="1600" b="1">
                <a:solidFill>
                  <a:srgbClr val="C00000"/>
                </a:solidFill>
                <a:latin typeface="微软雅黑" panose="020B0503020204020204" charset="-122"/>
                <a:ea typeface="微软雅黑" panose="020B0503020204020204" charset="-122"/>
              </a:rPr>
              <a:t>国际传播领域</a:t>
            </a:r>
            <a:r>
              <a:rPr lang="zh-CN" altLang="en-US" sz="1600">
                <a:latin typeface="微软雅黑" panose="020B0503020204020204" charset="-122"/>
                <a:ea typeface="微软雅黑" panose="020B0503020204020204" charset="-122"/>
              </a:rPr>
              <a:t>移动化、社交化、可视化趋势，在构建对外传播话语体系上下功夫，在乐于接受与易于理解上下功夫。</a:t>
            </a:r>
            <a:r>
              <a:rPr lang="en-US" altLang="zh-CN" sz="1600">
                <a:latin typeface="微软雅黑" panose="020B0503020204020204" charset="-122"/>
                <a:ea typeface="微软雅黑" panose="020B0503020204020204" charset="-122"/>
              </a:rPr>
              <a:t>“</a:t>
            </a:r>
            <a:endParaRPr lang="en-US" altLang="zh-CN" sz="16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099560" y="1902460"/>
            <a:ext cx="7021830" cy="4399915"/>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《把宣传思想工作做得更好》</a:t>
            </a:r>
            <a:r>
              <a:rPr lang="zh-CN" altLang="en-US" sz="2000">
                <a:latin typeface="微软雅黑" panose="020B0503020204020204" charset="-122"/>
                <a:ea typeface="微软雅黑" panose="020B0503020204020204" charset="-122"/>
                <a:cs typeface="微软雅黑" panose="020B0503020204020204" charset="-122"/>
              </a:rPr>
              <a:t>是2013年8月19日习近平同志在全国宣传思想工作会议上讲话的要点。指出：要把实现好、维护好、发展好最广大人民根本利益作为出发点和落脚点，坚持以民为本、以人为本。</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要树立</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以人民为中心的工作导向</a:t>
            </a:r>
            <a:r>
              <a:rPr lang="zh-CN" altLang="en-US" sz="2000">
                <a:latin typeface="微软雅黑" panose="020B0503020204020204" charset="-122"/>
                <a:ea typeface="微软雅黑" panose="020B0503020204020204" charset="-122"/>
                <a:cs typeface="微软雅黑" panose="020B0503020204020204" charset="-122"/>
              </a:rPr>
              <a:t>，把服务群众同教育引导群众结合起来，把满足需求同提高素养结合起来，多宣传报道人民群众的伟大奋斗和火热生活，多宣传报道人民群众中涌现出来的先进典型和感人事迹，丰富人民精神世界，增强人民精神力量，满足人民精神需求。</a:t>
            </a:r>
            <a:r>
              <a:rPr lang="en-US" altLang="zh-CN"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在网络安全和信息化工作座谈会上的讲话</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是2016年4月19日习近平同志的讲话。指出：推动我国网信事业发展，必须贯彻</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以人民为中心的发展思想</a:t>
            </a:r>
            <a:r>
              <a:rPr lang="zh-CN" altLang="en-US" sz="2000">
                <a:latin typeface="微软雅黑" panose="020B0503020204020204" charset="-122"/>
                <a:ea typeface="微软雅黑" panose="020B0503020204020204" charset="-122"/>
                <a:cs typeface="微软雅黑" panose="020B0503020204020204" charset="-122"/>
              </a:rPr>
              <a:t>，让互联网更好造福人民。</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065020" y="1181100"/>
            <a:ext cx="26212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坚持以人民为中心</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19" name="矩形: 圆角 12"/>
          <p:cNvSpPr/>
          <p:nvPr/>
        </p:nvSpPr>
        <p:spPr>
          <a:xfrm>
            <a:off x="346075" y="1081405"/>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要求四</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714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7122" name="图片 47121" descr="摄图网_401232561_知识的海洋（企业商用）"/>
          <p:cNvPicPr>
            <a:picLocks noChangeAspect="1"/>
          </p:cNvPicPr>
          <p:nvPr/>
        </p:nvPicPr>
        <p:blipFill>
          <a:blip r:embed="rId1"/>
          <a:stretch>
            <a:fillRect/>
          </a:stretch>
        </p:blipFill>
        <p:spPr>
          <a:xfrm>
            <a:off x="17780" y="1902460"/>
            <a:ext cx="3566795" cy="3566795"/>
          </a:xfrm>
          <a:prstGeom prst="rect">
            <a:avLst/>
          </a:prstGeom>
          <a:noFill/>
          <a:ln w="9525">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3830320" y="1587500"/>
            <a:ext cx="8089265" cy="4759325"/>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《意识形态关乎旗帜、关乎道路、关乎国家政治安全》</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是2013年11月至2016年10月期间习近平同志文稿中有关内容的节录。指出：网络已是当前意识形态斗争的最前沿，网络意识形态安全风险问题值得高度重视，要坚决打赢</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网络意识形态斗争</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。要把</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做好意识形态工作</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摆在重要位置，认真落实意识形态工作责任制，加强对意识形态阵地的管理，敢抓敢管、敢于亮剑，牢牢掌握意识形态工作主动权。</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sym typeface="+mn-ea"/>
              </a:rPr>
              <a:t>《在网络安全和信息化工作座谈会上的讲话》</a:t>
            </a:r>
            <a:r>
              <a:rPr lang="zh-CN" altLang="en-US" sz="2000">
                <a:latin typeface="微软雅黑" panose="020B0503020204020204" charset="-122"/>
                <a:ea typeface="微软雅黑" panose="020B0503020204020204" charset="-122"/>
                <a:cs typeface="微软雅黑" panose="020B0503020204020204" charset="-122"/>
                <a:sym typeface="+mn-ea"/>
              </a:rPr>
              <a:t>是2016年4月19日习近平同志的讲话。指出：推动我国网信事业发展，必须贯彻以人民为中心的发展思想，让互联网更好造福人民。要本着对社会负责、对人民负责的态度，依法加强网络</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空间治理</a:t>
            </a:r>
            <a:r>
              <a:rPr lang="zh-CN" altLang="en-US" sz="2000">
                <a:latin typeface="微软雅黑" panose="020B0503020204020204" charset="-122"/>
                <a:ea typeface="微软雅黑" panose="020B0503020204020204" charset="-122"/>
                <a:cs typeface="微软雅黑" panose="020B0503020204020204" charset="-122"/>
                <a:sym typeface="+mn-ea"/>
              </a:rPr>
              <a:t>，加强网络</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内容建设</a:t>
            </a:r>
            <a:r>
              <a:rPr lang="zh-CN" altLang="en-US" sz="2000">
                <a:latin typeface="微软雅黑" panose="020B0503020204020204" charset="-122"/>
                <a:ea typeface="微软雅黑" panose="020B0503020204020204" charset="-122"/>
                <a:cs typeface="微软雅黑" panose="020B0503020204020204" charset="-122"/>
                <a:sym typeface="+mn-ea"/>
              </a:rPr>
              <a:t>，做强网上正面宣传，培育积极健康、向上向善的</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网络文化</a:t>
            </a:r>
            <a:r>
              <a:rPr lang="zh-CN" altLang="en-US" sz="2000">
                <a:latin typeface="微软雅黑" panose="020B0503020204020204" charset="-122"/>
                <a:ea typeface="微软雅黑" panose="020B0503020204020204" charset="-122"/>
                <a:cs typeface="微软雅黑" panose="020B0503020204020204" charset="-122"/>
                <a:sym typeface="+mn-ea"/>
              </a:rPr>
              <a:t>，建设网络良好生态，发挥网络</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引导舆论、反映民意</a:t>
            </a:r>
            <a:r>
              <a:rPr lang="zh-CN" altLang="en-US" sz="2000">
                <a:latin typeface="微软雅黑" panose="020B0503020204020204" charset="-122"/>
                <a:ea typeface="微软雅黑" panose="020B0503020204020204" charset="-122"/>
                <a:cs typeface="微软雅黑" panose="020B0503020204020204" charset="-122"/>
                <a:sym typeface="+mn-ea"/>
              </a:rPr>
              <a:t>的作用，为广大网民特别是青少年</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营造一个风清气正的网络空间。</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722755" y="1044575"/>
            <a:ext cx="4145280" cy="460375"/>
          </a:xfrm>
          <a:prstGeom prst="rect">
            <a:avLst/>
          </a:prstGeom>
          <a:noFill/>
        </p:spPr>
        <p:txBody>
          <a:bodyPr wrap="none" rtlCol="0" anchor="t">
            <a:spAutoFit/>
          </a:bodyPr>
          <a:p>
            <a:pPr algn="l"/>
            <a:r>
              <a:rPr lang="zh-CN" altLang="en-US" sz="2400" b="1">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sym typeface="+mn-ea"/>
              </a:rPr>
              <a:t>坚持营造风清气正的网络空间</a:t>
            </a:r>
            <a:endParaRPr lang="zh-CN" altLang="en-US" sz="2400" b="1">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sym typeface="+mn-ea"/>
            </a:endParaRPr>
          </a:p>
        </p:txBody>
      </p:sp>
      <p:sp>
        <p:nvSpPr>
          <p:cNvPr id="19" name="矩形: 圆角 12"/>
          <p:cNvSpPr/>
          <p:nvPr/>
        </p:nvSpPr>
        <p:spPr>
          <a:xfrm>
            <a:off x="309880" y="94488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要求五</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460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 name="图片 3" descr="/Users/liuhui/Desktop/刘老师ppt/消费.jpg消费"/>
          <p:cNvPicPr>
            <a:picLocks noChangeAspect="1"/>
          </p:cNvPicPr>
          <p:nvPr/>
        </p:nvPicPr>
        <p:blipFill>
          <a:blip r:embed="rId1"/>
          <a:srcRect/>
          <a:stretch>
            <a:fillRect/>
          </a:stretch>
        </p:blipFill>
        <p:spPr>
          <a:xfrm>
            <a:off x="401955" y="2426335"/>
            <a:ext cx="3428365" cy="228282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2971165" y="1637030"/>
            <a:ext cx="9260840" cy="5118100"/>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《深化文明交流互鉴，共建亚洲命运共同体》</a:t>
            </a:r>
            <a:r>
              <a:rPr lang="zh-CN" altLang="en-US" sz="2000">
                <a:latin typeface="微软雅黑" panose="020B0503020204020204" charset="-122"/>
                <a:ea typeface="微软雅黑" panose="020B0503020204020204" charset="-122"/>
                <a:cs typeface="微软雅黑" panose="020B0503020204020204" charset="-122"/>
              </a:rPr>
              <a:t>是2019年5月15日习近平同志在北京举行的亚洲文明对话大会开幕式上的主旨演讲。指出：应对共同挑战、迈向美好未来，既需要经济科技力量，也需要文化文明力量。要加强世界上不同国家、不同民族、不同文化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交流互鉴</a:t>
            </a:r>
            <a:r>
              <a:rPr lang="zh-CN" altLang="en-US" sz="2000">
                <a:latin typeface="微软雅黑" panose="020B0503020204020204" charset="-122"/>
                <a:ea typeface="微软雅黑" panose="020B0503020204020204" charset="-122"/>
                <a:cs typeface="微软雅黑" panose="020B0503020204020204" charset="-122"/>
              </a:rPr>
              <a:t>，夯实共建亚洲命运共同体、人类命运共同体的人文基础。要坚持相互尊重、平等相待，美人之美、美美与共，开放包容、互学互鉴，与时俱进、创新发展，共同创造亚洲文明和世界文明的美好未来。</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《提升国家文化软实力》</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要加强</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国际传播能力建设</a:t>
            </a:r>
            <a:r>
              <a:rPr lang="zh-CN" altLang="en-US" sz="2000">
                <a:latin typeface="微软雅黑" panose="020B0503020204020204" charset="-122"/>
                <a:ea typeface="微软雅黑" panose="020B0503020204020204" charset="-122"/>
                <a:cs typeface="微软雅黑" panose="020B0503020204020204" charset="-122"/>
              </a:rPr>
              <a:t>，精心构建</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对外话语体系</a:t>
            </a:r>
            <a:r>
              <a:rPr lang="zh-CN" altLang="en-US" sz="2000">
                <a:latin typeface="微软雅黑" panose="020B0503020204020204" charset="-122"/>
                <a:ea typeface="微软雅黑" panose="020B0503020204020204" charset="-122"/>
                <a:cs typeface="微软雅黑" panose="020B0503020204020204" charset="-122"/>
              </a:rPr>
              <a:t>，发挥好新兴媒体作用，增强对外话语的创造力、感召力、公信力，讲好中国故事，传播好中国声音，阐释好中国特色。</a:t>
            </a:r>
            <a:r>
              <a:rPr lang="en-US" altLang="zh-CN" sz="2000">
                <a:latin typeface="微软雅黑" panose="020B0503020204020204" charset="-122"/>
                <a:ea typeface="微软雅黑" panose="020B0503020204020204" charset="-122"/>
                <a:cs typeface="微软雅黑" panose="020B0503020204020204" charset="-122"/>
              </a:rPr>
              <a:t>”“要注重塑造我国的</a:t>
            </a:r>
            <a:r>
              <a:rPr lang="en-US" altLang="zh-CN" sz="2000">
                <a:solidFill>
                  <a:srgbClr val="C00000"/>
                </a:solidFill>
                <a:latin typeface="微软雅黑" panose="020B0503020204020204" charset="-122"/>
                <a:ea typeface="微软雅黑" panose="020B0503020204020204" charset="-122"/>
                <a:cs typeface="微软雅黑" panose="020B0503020204020204" charset="-122"/>
              </a:rPr>
              <a:t>国家形象</a:t>
            </a:r>
            <a:r>
              <a:rPr lang="en-US" altLang="zh-CN" sz="2000">
                <a:latin typeface="微软雅黑" panose="020B0503020204020204" charset="-122"/>
                <a:ea typeface="微软雅黑" panose="020B0503020204020204" charset="-122"/>
                <a:cs typeface="微软雅黑" panose="020B0503020204020204" charset="-122"/>
              </a:rPr>
              <a:t>，重点展示中国历史底蕴深厚、各民族多元一体、文化多样和谐的</a:t>
            </a:r>
            <a:r>
              <a:rPr lang="en-US" altLang="zh-CN" sz="2000">
                <a:solidFill>
                  <a:srgbClr val="C00000"/>
                </a:solidFill>
                <a:latin typeface="微软雅黑" panose="020B0503020204020204" charset="-122"/>
                <a:ea typeface="微软雅黑" panose="020B0503020204020204" charset="-122"/>
                <a:cs typeface="微软雅黑" panose="020B0503020204020204" charset="-122"/>
              </a:rPr>
              <a:t>文明大国</a:t>
            </a:r>
            <a:r>
              <a:rPr lang="en-US" altLang="zh-CN" sz="2000">
                <a:latin typeface="微软雅黑" panose="020B0503020204020204" charset="-122"/>
                <a:ea typeface="微软雅黑" panose="020B0503020204020204" charset="-122"/>
                <a:cs typeface="微软雅黑" panose="020B0503020204020204" charset="-122"/>
              </a:rPr>
              <a:t>形象，政治清明、经济发展、文化繁荣、社会稳定、人民团结、山河秀美的</a:t>
            </a:r>
            <a:r>
              <a:rPr lang="en-US" altLang="zh-CN" sz="2000">
                <a:solidFill>
                  <a:srgbClr val="C00000"/>
                </a:solidFill>
                <a:latin typeface="微软雅黑" panose="020B0503020204020204" charset="-122"/>
                <a:ea typeface="微软雅黑" panose="020B0503020204020204" charset="-122"/>
                <a:cs typeface="微软雅黑" panose="020B0503020204020204" charset="-122"/>
              </a:rPr>
              <a:t>东方大国</a:t>
            </a:r>
            <a:r>
              <a:rPr lang="en-US" altLang="zh-CN" sz="2000">
                <a:latin typeface="微软雅黑" panose="020B0503020204020204" charset="-122"/>
                <a:ea typeface="微软雅黑" panose="020B0503020204020204" charset="-122"/>
                <a:cs typeface="微软雅黑" panose="020B0503020204020204" charset="-122"/>
              </a:rPr>
              <a:t>形象，坚持和平发展、促进共同发展、维护国际公平正义、为人类作出贡献的</a:t>
            </a:r>
            <a:r>
              <a:rPr lang="en-US" altLang="zh-CN" sz="2000">
                <a:solidFill>
                  <a:srgbClr val="C00000"/>
                </a:solidFill>
                <a:latin typeface="微软雅黑" panose="020B0503020204020204" charset="-122"/>
                <a:ea typeface="微软雅黑" panose="020B0503020204020204" charset="-122"/>
                <a:cs typeface="微软雅黑" panose="020B0503020204020204" charset="-122"/>
              </a:rPr>
              <a:t>负责任大国</a:t>
            </a:r>
            <a:r>
              <a:rPr lang="en-US" altLang="zh-CN" sz="2000">
                <a:latin typeface="微软雅黑" panose="020B0503020204020204" charset="-122"/>
                <a:ea typeface="微软雅黑" panose="020B0503020204020204" charset="-122"/>
                <a:cs typeface="微软雅黑" panose="020B0503020204020204" charset="-122"/>
              </a:rPr>
              <a:t>形象，对外更加开放、更加具有亲和力、充满希望、充满活力的</a:t>
            </a:r>
            <a:r>
              <a:rPr lang="en-US" altLang="zh-CN" sz="2000">
                <a:solidFill>
                  <a:srgbClr val="C00000"/>
                </a:solidFill>
                <a:latin typeface="微软雅黑" panose="020B0503020204020204" charset="-122"/>
                <a:ea typeface="微软雅黑" panose="020B0503020204020204" charset="-122"/>
                <a:cs typeface="微软雅黑" panose="020B0503020204020204" charset="-122"/>
              </a:rPr>
              <a:t>社会主义大国</a:t>
            </a:r>
            <a:r>
              <a:rPr lang="en-US" altLang="zh-CN" sz="2000">
                <a:latin typeface="微软雅黑" panose="020B0503020204020204" charset="-122"/>
                <a:ea typeface="微软雅黑" panose="020B0503020204020204" charset="-122"/>
                <a:cs typeface="微软雅黑" panose="020B0503020204020204" charset="-122"/>
              </a:rPr>
              <a:t>形象。”</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927225" y="1044575"/>
            <a:ext cx="50596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坚持讲好中国故事、传播好中国声音</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19" name="矩形: 圆角 12"/>
          <p:cNvSpPr/>
          <p:nvPr/>
        </p:nvSpPr>
        <p:spPr>
          <a:xfrm>
            <a:off x="309880" y="94488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要求六</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460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9168" name="图片 49167" descr="d:\Users\DELL\Desktop\摄图网_401552610_地球握手（企业商用）.png摄图网_401552610_地球握手（企业商用）"/>
          <p:cNvPicPr>
            <a:picLocks noChangeAspect="1"/>
          </p:cNvPicPr>
          <p:nvPr/>
        </p:nvPicPr>
        <p:blipFill>
          <a:blip r:embed="rId1"/>
          <a:stretch>
            <a:fillRect/>
          </a:stretch>
        </p:blipFill>
        <p:spPr>
          <a:xfrm>
            <a:off x="146050" y="2257425"/>
            <a:ext cx="3169920" cy="2343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168"/>
                                        </p:tgtEl>
                                        <p:attrNameLst>
                                          <p:attrName>style.visibility</p:attrName>
                                        </p:attrNameLst>
                                      </p:cBhvr>
                                      <p:to>
                                        <p:strVal val="visible"/>
                                      </p:to>
                                    </p:set>
                                    <p:animEffect transition="in" filter="fade">
                                      <p:cBhvr>
                                        <p:cTn id="7" dur="1000"/>
                                        <p:tgtEl>
                                          <p:spTgt spid="49168"/>
                                        </p:tgtEl>
                                      </p:cBhvr>
                                    </p:animEffect>
                                    <p:anim calcmode="lin" valueType="num">
                                      <p:cBhvr additive="base">
                                        <p:cTn id="8" dur="1000" fill="hold"/>
                                        <p:tgtEl>
                                          <p:spTgt spid="49168"/>
                                        </p:tgtEl>
                                        <p:attrNameLst>
                                          <p:attrName>ppt_x</p:attrName>
                                        </p:attrNameLst>
                                      </p:cBhvr>
                                      <p:tavLst>
                                        <p:tav tm="0">
                                          <p:val>
                                            <p:strVal val="#ppt_x"/>
                                          </p:val>
                                        </p:tav>
                                        <p:tav tm="100000">
                                          <p:val>
                                            <p:strVal val="#ppt_x"/>
                                          </p:val>
                                        </p:tav>
                                      </p:tavLst>
                                    </p:anim>
                                    <p:anim calcmode="lin" valueType="num">
                                      <p:cBhvr additive="base">
                                        <p:cTn id="9" dur="1000" fill="hold"/>
                                        <p:tgtEl>
                                          <p:spTgt spid="491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3504565" y="1504950"/>
            <a:ext cx="8665210" cy="5118100"/>
          </a:xfrm>
          <a:prstGeom prst="rect">
            <a:avLst/>
          </a:prstGeom>
          <a:noFill/>
        </p:spPr>
        <p:txBody>
          <a:bodyPr wrap="square" rtlCol="0">
            <a:spAutoFit/>
          </a:bodyPr>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《发扬伟大中华民族精神》</a:t>
            </a:r>
            <a:r>
              <a:rPr lang="zh-CN" altLang="en-US" sz="2000">
                <a:latin typeface="微软雅黑" panose="020B0503020204020204" charset="-122"/>
                <a:ea typeface="微软雅黑" panose="020B0503020204020204" charset="-122"/>
                <a:cs typeface="微软雅黑" panose="020B0503020204020204" charset="-122"/>
              </a:rPr>
              <a:t>是2018年3月20日习近平同志在十三届全国人大一次会议上讲话的一部分。指出：中国人民是具有</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伟大创造精神、伟大奋斗精神、伟大团结精神、伟大梦想精神</a:t>
            </a:r>
            <a:r>
              <a:rPr lang="zh-CN" altLang="en-US" sz="2000">
                <a:latin typeface="微软雅黑" panose="020B0503020204020204" charset="-122"/>
                <a:ea typeface="微软雅黑" panose="020B0503020204020204" charset="-122"/>
                <a:cs typeface="微软雅黑" panose="020B0503020204020204" charset="-122"/>
              </a:rPr>
              <a:t>的人民。中国人民在长期奋斗中培育、继承、发展起来的伟大民族精神，为中国发展和人类文明进步提供了强大精神动力，是我们坚定中国特色社会主义道路自信、理论自信、制度自信、文化自信的底气，也是我们风雨无阻、高歌行进的根本力量。</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《大力弘扬伟大爱国主义精神》</a:t>
            </a:r>
            <a:r>
              <a:rPr lang="zh-CN" altLang="en-US" sz="2000">
                <a:latin typeface="微软雅黑" panose="020B0503020204020204" charset="-122"/>
                <a:ea typeface="微软雅黑" panose="020B0503020204020204" charset="-122"/>
                <a:cs typeface="微软雅黑" panose="020B0503020204020204" charset="-122"/>
              </a:rPr>
              <a:t>是2015年12月30日习近平同志主持中共十八届中央政治局第二十九次集体学习时讲话的要点。指出：</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爱国主义是中华民族精神的核心</a:t>
            </a:r>
            <a:r>
              <a:rPr lang="zh-CN" altLang="en-US" sz="2000">
                <a:latin typeface="微软雅黑" panose="020B0503020204020204" charset="-122"/>
                <a:ea typeface="微软雅黑" panose="020B0503020204020204" charset="-122"/>
                <a:cs typeface="微软雅黑" panose="020B0503020204020204" charset="-122"/>
              </a:rPr>
              <a:t>。实现中华民族伟大复兴的中国梦，是当代中国爱国主义的鲜明主题。弘扬爱国主义精神，必须把爱国主义教育作为永恒主题，坚持爱国主义和社会主义相统一，维护祖国统一和民族团结，尊重和传承中华民族历史和文化，坚持立足民族又面向世界。强调，坚持爱国和爱党、爱社会主义相统一，是当代中国爱国主义精神最重要的体现。</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ts val="2800"/>
              </a:lnSpc>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982470" y="994410"/>
            <a:ext cx="3230880" cy="460375"/>
          </a:xfrm>
          <a:prstGeom prst="rect">
            <a:avLst/>
          </a:prstGeom>
          <a:noFill/>
        </p:spPr>
        <p:txBody>
          <a:bodyPr wrap="none" rtlCol="0" anchor="t">
            <a:spAutoFit/>
          </a:bodyPr>
          <a:p>
            <a:pPr algn="ctr"/>
            <a:r>
              <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大力弘扬中华民族精神</a:t>
            </a:r>
            <a:endParaRPr lang="zh-CN" altLang="en-US" sz="2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19" name="矩形: 圆角 12"/>
          <p:cNvSpPr/>
          <p:nvPr/>
        </p:nvSpPr>
        <p:spPr>
          <a:xfrm>
            <a:off x="309880" y="944880"/>
            <a:ext cx="1468120" cy="560070"/>
          </a:xfrm>
          <a:prstGeom prst="roundRect">
            <a:avLst>
              <a:gd name="adj" fmla="val 124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10000"/>
              </a:lnSpc>
            </a:pPr>
            <a:r>
              <a:rPr lang="zh-CN" altLang="en-US" sz="2400" b="1" dirty="0">
                <a:solidFill>
                  <a:schemeClr val="bg1"/>
                </a:solidFill>
                <a:latin typeface="微软雅黑" panose="020B0503020204020204" charset="-122"/>
                <a:ea typeface="微软雅黑" panose="020B0503020204020204" charset="-122"/>
                <a:sym typeface="+mn-ea"/>
              </a:rPr>
              <a:t>要求七</a:t>
            </a: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46050" y="360680"/>
            <a:ext cx="8622030" cy="460375"/>
          </a:xfrm>
          <a:prstGeom prst="rect">
            <a:avLst/>
          </a:prstGeom>
          <a:noFill/>
        </p:spPr>
        <p:txBody>
          <a:bodyPr wrap="square" rtlCol="0">
            <a:spAutoFit/>
          </a:bodyPr>
          <a:p>
            <a:pPr algn="l"/>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主要要求</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6195" y="2347595"/>
            <a:ext cx="3529965" cy="264795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1406525" y="921385"/>
            <a:ext cx="8622030" cy="521970"/>
          </a:xfrm>
          <a:prstGeom prst="rect">
            <a:avLst/>
          </a:prstGeom>
          <a:noFill/>
        </p:spPr>
        <p:txBody>
          <a:bodyPr wrap="square" rtlCol="0">
            <a:spAutoFit/>
          </a:bodyPr>
          <a:p>
            <a:pPr indent="0" algn="l">
              <a:buFont typeface="Wingdings" panose="05000000000000000000" charset="0"/>
              <a:buNone/>
            </a:pPr>
            <a:r>
              <a:rPr lang="zh-CN" altLang="en-US" sz="2800" b="1" dirty="0">
                <a:solidFill>
                  <a:srgbClr val="C00000"/>
                </a:solidFill>
                <a:latin typeface="微软雅黑" panose="020B0503020204020204" charset="-122"/>
                <a:ea typeface="微软雅黑" panose="020B0503020204020204" charset="-122"/>
                <a:sym typeface="+mn-ea"/>
              </a:rPr>
              <a:t>宣传思想工作的主体要求</a:t>
            </a:r>
            <a:endParaRPr lang="zh-CN" altLang="en-US" sz="2800" b="1" dirty="0">
              <a:solidFill>
                <a:srgbClr val="C00000"/>
              </a:solidFill>
              <a:latin typeface="微软雅黑" panose="020B0503020204020204" charset="-122"/>
              <a:ea typeface="微软雅黑" panose="020B0503020204020204" charset="-122"/>
              <a:sym typeface="+mn-ea"/>
            </a:endParaRPr>
          </a:p>
        </p:txBody>
      </p:sp>
      <p:sp>
        <p:nvSpPr>
          <p:cNvPr id="14" name="矩形 13"/>
          <p:cNvSpPr/>
          <p:nvPr/>
        </p:nvSpPr>
        <p:spPr>
          <a:xfrm>
            <a:off x="3642995" y="2709545"/>
            <a:ext cx="7887970" cy="182245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indent="508000" algn="just" fontAlgn="auto">
              <a:lnSpc>
                <a:spcPts val="3000"/>
              </a:lnSpc>
              <a:buFont typeface="Wingdings" panose="05000000000000000000" charset="0"/>
              <a:buNone/>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sym typeface="+mn-ea"/>
              </a:rPr>
              <a:t>＂要动员各方面一起做思想舆论工作，加强统筹协调，整合各类资源，推动内宣外宣一体发展，奏响交响乐、大合唱。＂</a:t>
            </a:r>
            <a:endParaRPr lang="zh-CN" altLang="en-US" sz="2000">
              <a:solidFill>
                <a:schemeClr val="tx1"/>
              </a:solidFill>
              <a:latin typeface="微软雅黑" panose="020B0503020204020204" charset="-122"/>
              <a:ea typeface="微软雅黑" panose="020B0503020204020204" charset="-122"/>
              <a:sym typeface="+mn-ea"/>
            </a:endParaRPr>
          </a:p>
          <a:p>
            <a:pPr indent="508000" algn="just" fontAlgn="auto">
              <a:lnSpc>
                <a:spcPts val="3000"/>
              </a:lnSpc>
              <a:buFont typeface="Wingdings" panose="05000000000000000000" charset="0"/>
              <a:buNone/>
              <a:extLst>
                <a:ext uri="{35155182-B16C-46BC-9424-99874614C6A1}">
                  <wpsdc:indentchars xmlns:wpsdc="http://www.wps.cn/officeDocument/2017/drawingmlCustomData" val="200" checksum="282533468"/>
                </a:ext>
              </a:extLst>
            </a:pPr>
            <a:endParaRPr lang="en-US" altLang="zh-CN" sz="2000">
              <a:solidFill>
                <a:schemeClr val="tx1"/>
              </a:solidFill>
              <a:latin typeface="微软雅黑" panose="020B0503020204020204" charset="-122"/>
              <a:ea typeface="微软雅黑" panose="020B0503020204020204" charset="-122"/>
              <a:sym typeface="+mn-ea"/>
            </a:endParaRPr>
          </a:p>
          <a:p>
            <a:pPr indent="508000" algn="just" fontAlgn="auto">
              <a:lnSpc>
                <a:spcPts val="3000"/>
              </a:lnSpc>
              <a:buFont typeface="Wingdings" panose="05000000000000000000" charset="0"/>
              <a:buNone/>
              <a:extLst>
                <a:ext uri="{35155182-B16C-46BC-9424-99874614C6A1}">
                  <wpsdc:indentchars xmlns:wpsdc="http://www.wps.cn/officeDocument/2017/drawingmlCustomData" val="200" checksum="282533468"/>
                </a:ext>
              </a:extLst>
            </a:pPr>
            <a:r>
              <a:rPr lang="en-US" altLang="zh-CN" sz="2000">
                <a:solidFill>
                  <a:schemeClr val="tx1"/>
                </a:solidFill>
                <a:latin typeface="微软雅黑" panose="020B0503020204020204" charset="-122"/>
                <a:ea typeface="微软雅黑" panose="020B0503020204020204" charset="-122"/>
                <a:sym typeface="+mn-ea"/>
              </a:rPr>
              <a:t>——《把中国故事讲得愈来愈精彩，让中国声音愈来愈洪亮》</a:t>
            </a:r>
            <a:endParaRPr lang="en-US" altLang="zh-CN" sz="2000">
              <a:solidFill>
                <a:schemeClr val="tx1"/>
              </a:solidFill>
              <a:latin typeface="微软雅黑" panose="020B0503020204020204" charset="-122"/>
              <a:ea typeface="微软雅黑" panose="020B0503020204020204" charset="-122"/>
              <a:sym typeface="+mn-ea"/>
            </a:endParaRPr>
          </a:p>
        </p:txBody>
      </p:sp>
      <p:pic>
        <p:nvPicPr>
          <p:cNvPr id="2" name="图片 1" descr="/Users/liuhui/Desktop/刘老师ppt/团结.jpg团结"/>
          <p:cNvPicPr>
            <a:picLocks noChangeAspect="1"/>
          </p:cNvPicPr>
          <p:nvPr/>
        </p:nvPicPr>
        <p:blipFill>
          <a:blip r:embed="rId1"/>
          <a:srcRect/>
          <a:stretch>
            <a:fillRect/>
          </a:stretch>
        </p:blipFill>
        <p:spPr>
          <a:xfrm>
            <a:off x="510540" y="2590165"/>
            <a:ext cx="2839085" cy="2843530"/>
          </a:xfrm>
          <a:prstGeom prst="rect">
            <a:avLst/>
          </a:prstGeom>
        </p:spPr>
      </p:pic>
      <p:sp>
        <p:nvSpPr>
          <p:cNvPr id="9" name="椭圆 8"/>
          <p:cNvSpPr/>
          <p:nvPr/>
        </p:nvSpPr>
        <p:spPr>
          <a:xfrm>
            <a:off x="291465" y="61468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15010" y="861060"/>
            <a:ext cx="289560" cy="521970"/>
          </a:xfrm>
          <a:prstGeom prst="rect">
            <a:avLst/>
          </a:prstGeom>
          <a:noFill/>
        </p:spPr>
        <p:txBody>
          <a:bodyPr wrap="square" rtlCol="0">
            <a:spAutoFit/>
          </a:bodyPr>
          <a:p>
            <a:r>
              <a:rPr lang="en-US" altLang="zh-CN" sz="2800">
                <a:solidFill>
                  <a:schemeClr val="bg1"/>
                </a:solidFill>
                <a:latin typeface="Times New Roman" panose="02020603050405020304" charset="0"/>
                <a:cs typeface="Times New Roman" panose="02020603050405020304" charset="0"/>
              </a:rPr>
              <a:t>2</a:t>
            </a:r>
            <a:endParaRPr lang="en-US" altLang="zh-CN" sz="2800">
              <a:solidFill>
                <a:schemeClr val="bg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3" name="TextBox 50"/>
          <p:cNvSpPr txBox="1">
            <a:spLocks noChangeArrowheads="1"/>
          </p:cNvSpPr>
          <p:nvPr/>
        </p:nvSpPr>
        <p:spPr bwMode="auto">
          <a:xfrm>
            <a:off x="1579880" y="2720975"/>
            <a:ext cx="903160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ctr" defTabSz="914400" rtl="0" fontAlgn="auto">
              <a:lnSpc>
                <a:spcPct val="150000"/>
              </a:lnSpc>
              <a:spcBef>
                <a:spcPts val="0"/>
              </a:spcBef>
              <a:spcAft>
                <a:spcPts val="0"/>
              </a:spcAft>
              <a:buClrTx/>
              <a:buSzTx/>
              <a:buFont typeface="Wingdings" panose="05000000000000000000" charset="0"/>
              <a:buNone/>
              <a:defRPr/>
            </a:pPr>
            <a:r>
              <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rPr>
              <a:t>一、宣传思想工作的时代背景</a:t>
            </a:r>
            <a:endPar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ctr" defTabSz="914400" rtl="0" fontAlgn="auto">
              <a:lnSpc>
                <a:spcPct val="150000"/>
              </a:lnSpc>
              <a:spcBef>
                <a:spcPts val="0"/>
              </a:spcBef>
              <a:spcAft>
                <a:spcPts val="0"/>
              </a:spcAft>
              <a:buClrTx/>
              <a:buSzTx/>
              <a:buFont typeface="Wingdings" panose="05000000000000000000" charset="0"/>
              <a:buNone/>
              <a:defRPr/>
            </a:pPr>
            <a:endPar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433705" y="555625"/>
            <a:ext cx="8622030" cy="521970"/>
          </a:xfrm>
          <a:prstGeom prst="rect">
            <a:avLst/>
          </a:prstGeom>
          <a:noFill/>
        </p:spPr>
        <p:txBody>
          <a:bodyPr wrap="square" rtlCol="0">
            <a:spAutoFit/>
          </a:bodyPr>
          <a:p>
            <a:pPr algn="l"/>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对党的要求</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285490" y="1078230"/>
            <a:ext cx="8495665" cy="302958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b="1">
                <a:solidFill>
                  <a:srgbClr val="C00000"/>
                </a:solidFill>
                <a:latin typeface="微软雅黑" panose="020B0503020204020204" charset="-122"/>
                <a:ea typeface="微软雅黑" panose="020B0503020204020204" charset="-122"/>
              </a:rPr>
              <a:t>　　</a:t>
            </a:r>
            <a:endParaRPr lang="zh-CN" altLang="en-US" b="1">
              <a:solidFill>
                <a:srgbClr val="C00000"/>
              </a:solidFill>
              <a:latin typeface="微软雅黑" panose="020B0503020204020204" charset="-122"/>
              <a:ea typeface="微软雅黑" panose="020B0503020204020204" charset="-122"/>
            </a:endParaRPr>
          </a:p>
          <a:p>
            <a:pPr algn="just">
              <a:lnSpc>
                <a:spcPct val="120000"/>
              </a:lnSpc>
            </a:pPr>
            <a:r>
              <a:rPr lang="zh-CN" altLang="en-US" b="1">
                <a:solidFill>
                  <a:srgbClr val="C00000"/>
                </a:solidFill>
                <a:latin typeface="微软雅黑" panose="020B0503020204020204" charset="-122"/>
                <a:ea typeface="微软雅黑" panose="020B0503020204020204" charset="-122"/>
              </a:rPr>
              <a:t>　　</a:t>
            </a:r>
            <a:endParaRPr lang="zh-CN" altLang="en-US" b="1">
              <a:solidFill>
                <a:srgbClr val="C00000"/>
              </a:solidFill>
              <a:latin typeface="微软雅黑" panose="020B0503020204020204" charset="-122"/>
              <a:ea typeface="微软雅黑" panose="020B0503020204020204" charset="-122"/>
            </a:endParaRPr>
          </a:p>
          <a:p>
            <a:pPr algn="just">
              <a:lnSpc>
                <a:spcPct val="120000"/>
              </a:lnSpc>
            </a:pPr>
            <a:r>
              <a:rPr lang="zh-CN" altLang="en-US" b="1">
                <a:solidFill>
                  <a:srgbClr val="C00000"/>
                </a:solidFill>
                <a:latin typeface="微软雅黑" panose="020B0503020204020204" charset="-122"/>
                <a:ea typeface="微软雅黑" panose="020B0503020204020204" charset="-122"/>
              </a:rPr>
              <a:t>　　《把宣传思想工作做得更好》</a:t>
            </a:r>
            <a:r>
              <a:rPr lang="zh-CN" altLang="en-US">
                <a:latin typeface="微软雅黑" panose="020B0503020204020204" charset="-122"/>
                <a:ea typeface="微软雅黑" panose="020B0503020204020204" charset="-122"/>
              </a:rPr>
              <a:t>提出，</a:t>
            </a:r>
            <a:r>
              <a:rPr lang="zh-CN" altLang="en-US" b="1">
                <a:solidFill>
                  <a:srgbClr val="C00000"/>
                </a:solidFill>
                <a:latin typeface="微软雅黑" panose="020B0503020204020204" charset="-122"/>
                <a:ea typeface="微软雅黑" panose="020B0503020204020204" charset="-122"/>
              </a:rPr>
              <a:t>宣传思想部门</a:t>
            </a:r>
            <a:r>
              <a:rPr lang="zh-CN" altLang="en-US">
                <a:latin typeface="微软雅黑" panose="020B0503020204020204" charset="-122"/>
                <a:ea typeface="微软雅黑" panose="020B0503020204020204" charset="-122"/>
              </a:rPr>
              <a:t>必须守土有责、守土负责、守土尽责。做好宣传思想工作必须</a:t>
            </a:r>
            <a:r>
              <a:rPr lang="zh-CN" altLang="en-US" b="1">
                <a:solidFill>
                  <a:srgbClr val="C00000"/>
                </a:solidFill>
                <a:latin typeface="微软雅黑" panose="020B0503020204020204" charset="-122"/>
                <a:ea typeface="微软雅黑" panose="020B0503020204020204" charset="-122"/>
              </a:rPr>
              <a:t>全党动手</a:t>
            </a:r>
            <a:r>
              <a:rPr lang="zh-CN" altLang="en-US">
                <a:latin typeface="微软雅黑" panose="020B0503020204020204" charset="-122"/>
                <a:ea typeface="微软雅黑" panose="020B0503020204020204" charset="-122"/>
              </a:rPr>
              <a:t>。</a:t>
            </a:r>
            <a:r>
              <a:rPr lang="zh-CN" altLang="en-US" b="1">
                <a:solidFill>
                  <a:srgbClr val="C00000"/>
                </a:solidFill>
                <a:latin typeface="微软雅黑" panose="020B0503020204020204" charset="-122"/>
                <a:ea typeface="微软雅黑" panose="020B0503020204020204" charset="-122"/>
              </a:rPr>
              <a:t>各级党委</a:t>
            </a:r>
            <a:r>
              <a:rPr lang="zh-CN" altLang="en-US">
                <a:latin typeface="微软雅黑" panose="020B0503020204020204" charset="-122"/>
                <a:ea typeface="微软雅黑" panose="020B0503020204020204" charset="-122"/>
              </a:rPr>
              <a:t>要负起政治责任和领导责任。</a:t>
            </a:r>
            <a:endParaRPr lang="zh-CN" altLang="en-US">
              <a:latin typeface="微软雅黑" panose="020B0503020204020204" charset="-122"/>
              <a:ea typeface="微软雅黑" panose="020B0503020204020204" charset="-122"/>
            </a:endParaRPr>
          </a:p>
          <a:p>
            <a:pPr algn="just">
              <a:lnSpc>
                <a:spcPct val="120000"/>
              </a:lnSpc>
            </a:pPr>
            <a:r>
              <a:rPr lang="zh-CN" altLang="en-US">
                <a:latin typeface="微软雅黑" panose="020B0503020204020204" charset="-122"/>
                <a:ea typeface="微软雅黑" panose="020B0503020204020204" charset="-122"/>
              </a:rPr>
              <a:t>　　</a:t>
            </a:r>
            <a:r>
              <a:rPr lang="en-US" altLang="zh-CN" sz="1600">
                <a:latin typeface="微软雅黑" panose="020B0503020204020204" charset="-122"/>
                <a:ea typeface="微软雅黑" panose="020B0503020204020204" charset="-122"/>
              </a:rPr>
              <a:t>“</a:t>
            </a:r>
            <a:r>
              <a:rPr lang="zh-CN" altLang="en-US" sz="1600" b="1">
                <a:solidFill>
                  <a:srgbClr val="C00000"/>
                </a:solidFill>
                <a:latin typeface="微软雅黑" panose="020B0503020204020204" charset="-122"/>
                <a:ea typeface="微软雅黑" panose="020B0503020204020204" charset="-122"/>
              </a:rPr>
              <a:t>宣传思想部门</a:t>
            </a:r>
            <a:r>
              <a:rPr lang="zh-CN" altLang="en-US" sz="1600">
                <a:latin typeface="微软雅黑" panose="020B0503020204020204" charset="-122"/>
                <a:ea typeface="微软雅黑" panose="020B0503020204020204" charset="-122"/>
              </a:rPr>
              <a:t>承担着十分重要的职责，必须守土有责、守土负责、守土尽责。</a:t>
            </a:r>
            <a:r>
              <a:rPr lang="zh-CN" altLang="en-US" sz="1600">
                <a:latin typeface="微软雅黑" panose="020B0503020204020204" charset="-122"/>
                <a:ea typeface="微软雅黑" panose="020B0503020204020204" charset="-122"/>
                <a:sym typeface="+mn-ea"/>
              </a:rPr>
              <a:t>宣传思想部门工作要强起来，首先领导干部要强起来，班子要强起来。</a:t>
            </a:r>
            <a:r>
              <a:rPr lang="zh-CN" altLang="en-US" sz="1600" b="1">
                <a:solidFill>
                  <a:srgbClr val="C00000"/>
                </a:solidFill>
                <a:latin typeface="微软雅黑" panose="020B0503020204020204" charset="-122"/>
                <a:ea typeface="微软雅黑" panose="020B0503020204020204" charset="-122"/>
                <a:sym typeface="+mn-ea"/>
              </a:rPr>
              <a:t>各级宣传部门领导同志</a:t>
            </a:r>
            <a:r>
              <a:rPr lang="zh-CN" altLang="en-US" sz="1600">
                <a:latin typeface="微软雅黑" panose="020B0503020204020204" charset="-122"/>
                <a:ea typeface="微软雅黑" panose="020B0503020204020204" charset="-122"/>
                <a:sym typeface="+mn-ea"/>
              </a:rPr>
              <a:t>要加强学习、加强实践，真正成为让人信服的行家里手。</a:t>
            </a:r>
            <a:r>
              <a:rPr lang="en-US" altLang="zh-CN" sz="1600">
                <a:latin typeface="微软雅黑" panose="020B0503020204020204" charset="-122"/>
                <a:ea typeface="微软雅黑" panose="020B0503020204020204" charset="-122"/>
                <a:sym typeface="+mn-ea"/>
              </a:rPr>
              <a:t>”</a:t>
            </a:r>
            <a:endParaRPr lang="en-US" altLang="zh-CN" sz="1600">
              <a:latin typeface="微软雅黑" panose="020B0503020204020204" charset="-122"/>
              <a:ea typeface="微软雅黑" panose="020B0503020204020204" charset="-122"/>
              <a:sym typeface="+mn-ea"/>
            </a:endParaRPr>
          </a:p>
          <a:p>
            <a:pPr algn="just">
              <a:lnSpc>
                <a:spcPct val="120000"/>
              </a:lnSpc>
            </a:pPr>
            <a:r>
              <a:rPr lang="zh-CN" altLang="en-US" sz="1600">
                <a:latin typeface="微软雅黑" panose="020B0503020204020204" charset="-122"/>
                <a:ea typeface="微软雅黑" panose="020B0503020204020204" charset="-122"/>
                <a:sym typeface="+mn-ea"/>
              </a:rPr>
              <a:t>　　</a:t>
            </a:r>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做好宣传思想工作必须</a:t>
            </a:r>
            <a:r>
              <a:rPr lang="zh-CN" altLang="en-US" sz="1600" b="1">
                <a:solidFill>
                  <a:srgbClr val="C00000"/>
                </a:solidFill>
                <a:latin typeface="微软雅黑" panose="020B0503020204020204" charset="-122"/>
                <a:ea typeface="微软雅黑" panose="020B0503020204020204" charset="-122"/>
                <a:sym typeface="+mn-ea"/>
              </a:rPr>
              <a:t>全党动手</a:t>
            </a:r>
            <a:r>
              <a:rPr lang="zh-CN" altLang="en-US" sz="1600">
                <a:latin typeface="微软雅黑" panose="020B0503020204020204" charset="-122"/>
                <a:ea typeface="微软雅黑" panose="020B0503020204020204" charset="-122"/>
                <a:sym typeface="+mn-ea"/>
              </a:rPr>
              <a:t>。</a:t>
            </a:r>
            <a:r>
              <a:rPr lang="zh-CN" altLang="en-US" sz="1600" b="1">
                <a:solidFill>
                  <a:srgbClr val="C00000"/>
                </a:solidFill>
                <a:latin typeface="微软雅黑" panose="020B0503020204020204" charset="-122"/>
                <a:ea typeface="微软雅黑" panose="020B0503020204020204" charset="-122"/>
                <a:sym typeface="+mn-ea"/>
              </a:rPr>
              <a:t>各级党委</a:t>
            </a:r>
            <a:r>
              <a:rPr lang="zh-CN" altLang="en-US" sz="1600">
                <a:latin typeface="微软雅黑" panose="020B0503020204020204" charset="-122"/>
                <a:ea typeface="微软雅黑" panose="020B0503020204020204" charset="-122"/>
                <a:sym typeface="+mn-ea"/>
              </a:rPr>
              <a:t>要负起政治责任和领导责任，加强对宣传思想领域重大问题的分析研判和重大战略性任务的统筹指导，不断提高领导宣传思想工作能力和水平。要树立大宣传的工作理念，动员各条战线各个部门一起来做，把宣传思想工作同各个领域的行政管理、行业管理、社会管理更加紧密地结合起来。</a:t>
            </a:r>
            <a:r>
              <a:rPr lang="en-US" altLang="zh-CN" sz="1600">
                <a:latin typeface="微软雅黑" panose="020B0503020204020204" charset="-122"/>
                <a:ea typeface="微软雅黑" panose="020B0503020204020204" charset="-122"/>
                <a:sym typeface="+mn-ea"/>
              </a:rPr>
              <a:t>”</a:t>
            </a:r>
            <a:endParaRPr lang="zh-CN" altLang="en-US">
              <a:latin typeface="微软雅黑" panose="020B0503020204020204" charset="-122"/>
              <a:ea typeface="微软雅黑" panose="020B0503020204020204" charset="-122"/>
            </a:endParaRPr>
          </a:p>
          <a:p>
            <a:pPr algn="just">
              <a:lnSpc>
                <a:spcPct val="120000"/>
              </a:lnSpc>
            </a:pPr>
            <a:endParaRPr lang="zh-CN" altLang="en-US">
              <a:latin typeface="微软雅黑" panose="020B0503020204020204" charset="-122"/>
              <a:ea typeface="微软雅黑" panose="020B0503020204020204" charset="-122"/>
            </a:endParaRPr>
          </a:p>
          <a:p>
            <a:pPr algn="just">
              <a:lnSpc>
                <a:spcPct val="120000"/>
              </a:lnSpc>
            </a:pPr>
            <a:r>
              <a:rPr lang="zh-CN" altLang="en-US">
                <a:latin typeface="微软雅黑" panose="020B0503020204020204" charset="-122"/>
                <a:ea typeface="微软雅黑" panose="020B0503020204020204" charset="-122"/>
              </a:rPr>
              <a:t>　　</a:t>
            </a:r>
            <a:endParaRPr lang="zh-CN" altLang="en-US">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581660" y="1990725"/>
            <a:ext cx="2704465" cy="2875915"/>
          </a:xfrm>
          <a:prstGeom prst="rect">
            <a:avLst/>
          </a:prstGeom>
        </p:spPr>
      </p:pic>
      <p:sp>
        <p:nvSpPr>
          <p:cNvPr id="4" name="矩形 3"/>
          <p:cNvSpPr/>
          <p:nvPr/>
        </p:nvSpPr>
        <p:spPr>
          <a:xfrm>
            <a:off x="3286125" y="4107815"/>
            <a:ext cx="8495030" cy="167195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b="1">
                <a:solidFill>
                  <a:srgbClr val="C00000"/>
                </a:solidFill>
                <a:latin typeface="微软雅黑" panose="020B0503020204020204" charset="-122"/>
                <a:ea typeface="微软雅黑" panose="020B0503020204020204" charset="-122"/>
              </a:rPr>
              <a:t>　　《在会见第一届全国文明家庭代表时的讲话》</a:t>
            </a:r>
            <a:r>
              <a:rPr lang="zh-CN" altLang="en-US">
                <a:latin typeface="微软雅黑" panose="020B0503020204020204" charset="-122"/>
                <a:ea typeface="微软雅黑" panose="020B0503020204020204" charset="-122"/>
              </a:rPr>
              <a:t>是2016年12月12日习近平同志的讲话。指出：领导干部的家风，不仅关系自己的家庭，而且关系党风政风。</a:t>
            </a:r>
            <a:r>
              <a:rPr lang="zh-CN" altLang="en-US" b="1">
                <a:solidFill>
                  <a:srgbClr val="C00000"/>
                </a:solidFill>
                <a:latin typeface="微软雅黑" panose="020B0503020204020204" charset="-122"/>
                <a:ea typeface="微软雅黑" panose="020B0503020204020204" charset="-122"/>
              </a:rPr>
              <a:t>各级领导干部要带头抓好家风</a:t>
            </a:r>
            <a:r>
              <a:rPr lang="zh-CN" altLang="en-US">
                <a:latin typeface="微软雅黑" panose="020B0503020204020204" charset="-122"/>
                <a:ea typeface="微软雅黑" panose="020B0503020204020204" charset="-122"/>
              </a:rPr>
              <a:t>，保持高尚道德情操和健康生活情趣，严格要求亲属子女，推动形成爱国爱家、相亲相爱、向上向善、共建共享的社会主义家庭文明新风尚。</a:t>
            </a:r>
            <a:endParaRPr lang="zh-CN" altLang="en-US">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877570" y="551180"/>
            <a:ext cx="10170160" cy="521970"/>
          </a:xfrm>
          <a:prstGeom prst="rect">
            <a:avLst/>
          </a:prstGeom>
          <a:noFill/>
        </p:spPr>
        <p:txBody>
          <a:bodyPr wrap="square" rtlCol="0">
            <a:spAutoFit/>
          </a:bodyPr>
          <a:p>
            <a:pPr algn="l"/>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对新闻工作者的要求</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219450" y="1276985"/>
            <a:ext cx="8407400" cy="474218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b="1">
                <a:solidFill>
                  <a:srgbClr val="C00000"/>
                </a:solidFill>
                <a:latin typeface="微软雅黑" panose="020B0503020204020204" charset="-122"/>
                <a:ea typeface="微软雅黑" panose="020B0503020204020204" charset="-122"/>
              </a:rPr>
              <a:t>　　《做党和人民信赖的新闻工作者》</a:t>
            </a:r>
            <a:r>
              <a:rPr lang="zh-CN" altLang="en-US">
                <a:latin typeface="微软雅黑" panose="020B0503020204020204" charset="-122"/>
                <a:ea typeface="微软雅黑" panose="020B0503020204020204" charset="-122"/>
              </a:rPr>
              <a:t>是2016年11月7日习近平同志在会见中国记协第九届理事会全体代表和中国新闻奖、长江韬奋奖获奖者代表时讲话的要点。指出：党的新闻舆论工作是党的工作的重要组成部分。做好党的新闻舆论工作，营造良好舆论环境，是治国理政、定国安邦的大事。</a:t>
            </a:r>
            <a:r>
              <a:rPr lang="zh-CN" altLang="en-US" b="1">
                <a:solidFill>
                  <a:srgbClr val="C00000"/>
                </a:solidFill>
                <a:latin typeface="微软雅黑" panose="020B0503020204020204" charset="-122"/>
                <a:ea typeface="微软雅黑" panose="020B0503020204020204" charset="-122"/>
              </a:rPr>
              <a:t>广大新闻记者要做党和人民信赖的新闻工作者</a:t>
            </a:r>
            <a:r>
              <a:rPr lang="zh-CN" altLang="en-US">
                <a:latin typeface="微软雅黑" panose="020B0503020204020204" charset="-122"/>
                <a:ea typeface="微软雅黑" panose="020B0503020204020204" charset="-122"/>
              </a:rPr>
              <a:t>。</a:t>
            </a:r>
            <a:endParaRPr lang="zh-CN" altLang="en-US">
              <a:latin typeface="微软雅黑" panose="020B0503020204020204" charset="-122"/>
              <a:ea typeface="微软雅黑" panose="020B0503020204020204" charset="-122"/>
            </a:endParaRPr>
          </a:p>
          <a:p>
            <a:pPr algn="just">
              <a:lnSpc>
                <a:spcPct val="120000"/>
              </a:lnSpc>
            </a:pPr>
            <a:r>
              <a:rPr lang="zh-CN" altLang="en-US" sz="1600">
                <a:latin typeface="微软雅黑" panose="020B0503020204020204" charset="-122"/>
                <a:ea typeface="微软雅黑" panose="020B0503020204020204" charset="-122"/>
              </a:rPr>
              <a:t>　　</a:t>
            </a:r>
            <a:r>
              <a:rPr lang="en-US" altLang="zh-CN">
                <a:latin typeface="微软雅黑" panose="020B0503020204020204" charset="-122"/>
                <a:ea typeface="微软雅黑" panose="020B0503020204020204" charset="-122"/>
              </a:rPr>
              <a:t>“</a:t>
            </a:r>
            <a:r>
              <a:rPr lang="zh-CN" altLang="en-US" b="1">
                <a:solidFill>
                  <a:srgbClr val="C00000"/>
                </a:solidFill>
                <a:latin typeface="微软雅黑" panose="020B0503020204020204" charset="-122"/>
                <a:ea typeface="微软雅黑" panose="020B0503020204020204" charset="-122"/>
              </a:rPr>
              <a:t>一是要坚持正确政治方向</a:t>
            </a:r>
            <a:r>
              <a:rPr lang="zh-CN" altLang="en-US">
                <a:latin typeface="微软雅黑" panose="020B0503020204020204" charset="-122"/>
                <a:ea typeface="微软雅黑" panose="020B0503020204020204" charset="-122"/>
              </a:rPr>
              <a:t>，同党中央保持高度一致，坚持马克思主义新闻观，坚守党和人民立场，坚持中国特色社会主义，</a:t>
            </a:r>
            <a:r>
              <a:rPr lang="zh-CN" altLang="en-US">
                <a:solidFill>
                  <a:schemeClr val="tx1"/>
                </a:solidFill>
                <a:latin typeface="微软雅黑" panose="020B0503020204020204" charset="-122"/>
                <a:ea typeface="微软雅黑" panose="020B0503020204020204" charset="-122"/>
              </a:rPr>
              <a:t>做</a:t>
            </a:r>
            <a:r>
              <a:rPr lang="zh-CN" altLang="en-US">
                <a:latin typeface="微软雅黑" panose="020B0503020204020204" charset="-122"/>
                <a:ea typeface="微软雅黑" panose="020B0503020204020204" charset="-122"/>
              </a:rPr>
              <a:t>政治坚定的新闻工作者。</a:t>
            </a:r>
            <a:r>
              <a:rPr lang="zh-CN" altLang="en-US" b="1">
                <a:solidFill>
                  <a:srgbClr val="C00000"/>
                </a:solidFill>
                <a:latin typeface="微软雅黑" panose="020B0503020204020204" charset="-122"/>
                <a:ea typeface="微软雅黑" panose="020B0503020204020204" charset="-122"/>
              </a:rPr>
              <a:t>二是要坚持正确舆论导向，</a:t>
            </a:r>
            <a:r>
              <a:rPr lang="zh-CN" altLang="en-US">
                <a:latin typeface="微软雅黑" panose="020B0503020204020204" charset="-122"/>
                <a:ea typeface="微软雅黑" panose="020B0503020204020204" charset="-122"/>
              </a:rPr>
              <a:t>深入宣传党的理论和路线方针政策，深入宣传全国各族人民为实现“两个一百年”奋斗目标、实现中华民族伟大复兴中国梦进行的奋斗和取得的成就，弘扬主旋律，释放正能量，做引领时代的新闻工作者。</a:t>
            </a:r>
            <a:r>
              <a:rPr lang="zh-CN" altLang="en-US" b="1">
                <a:solidFill>
                  <a:srgbClr val="C00000"/>
                </a:solidFill>
                <a:latin typeface="微软雅黑" panose="020B0503020204020204" charset="-122"/>
                <a:ea typeface="微软雅黑" panose="020B0503020204020204" charset="-122"/>
              </a:rPr>
              <a:t>三是要坚持正确新闻志向</a:t>
            </a:r>
            <a:r>
              <a:rPr lang="zh-CN" altLang="en-US">
                <a:latin typeface="微软雅黑" panose="020B0503020204020204" charset="-122"/>
                <a:ea typeface="微软雅黑" panose="020B0503020204020204" charset="-122"/>
              </a:rPr>
              <a:t>，提高业务水平，勇于改进创新，不断自我提高、自我完善，做业务精湛的新闻工作者。</a:t>
            </a:r>
            <a:r>
              <a:rPr lang="zh-CN" altLang="en-US" b="1">
                <a:solidFill>
                  <a:srgbClr val="C00000"/>
                </a:solidFill>
                <a:latin typeface="微软雅黑" panose="020B0503020204020204" charset="-122"/>
                <a:ea typeface="微软雅黑" panose="020B0503020204020204" charset="-122"/>
              </a:rPr>
              <a:t>四是要坚持正确工作取向</a:t>
            </a:r>
            <a:r>
              <a:rPr lang="zh-CN" altLang="en-US">
                <a:latin typeface="微软雅黑" panose="020B0503020204020204" charset="-122"/>
                <a:ea typeface="微软雅黑" panose="020B0503020204020204" charset="-122"/>
              </a:rPr>
              <a:t>，以人民为中心，心系人民、讴歌人民，发扬职业精神，恪守职业道德，勤奋工作、甘于奉献，做作风优良的新闻工作者。一句话，就是要做党和人民信赖的新闻工作者。</a:t>
            </a:r>
            <a:r>
              <a:rPr lang="en-US" altLang="zh-CN">
                <a:latin typeface="微软雅黑" panose="020B0503020204020204" charset="-122"/>
                <a:ea typeface="微软雅黑" panose="020B0503020204020204" charset="-122"/>
              </a:rPr>
              <a:t>”</a:t>
            </a:r>
            <a:endParaRPr lang="en-US" altLang="zh-CN">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rcRect r="3759" b="11539"/>
          <a:stretch>
            <a:fillRect/>
          </a:stretch>
        </p:blipFill>
        <p:spPr>
          <a:xfrm>
            <a:off x="429895" y="2170430"/>
            <a:ext cx="2715260" cy="268224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521335" y="568325"/>
            <a:ext cx="9987915" cy="521970"/>
          </a:xfrm>
          <a:prstGeom prst="rect">
            <a:avLst/>
          </a:prstGeom>
          <a:noFill/>
        </p:spPr>
        <p:txBody>
          <a:bodyPr wrap="square" rtlCol="0">
            <a:spAutoFit/>
          </a:bodyPr>
          <a:p>
            <a:pPr algn="l"/>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对文艺工作者的要求</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957955" y="921385"/>
            <a:ext cx="8120380" cy="562673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r>
              <a:rPr lang="zh-CN" altLang="en-US" sz="1600">
                <a:latin typeface="微软雅黑" panose="020B0503020204020204" charset="-122"/>
                <a:ea typeface="微软雅黑" panose="020B0503020204020204" charset="-122"/>
              </a:rPr>
              <a:t>　　＂</a:t>
            </a:r>
            <a:r>
              <a:rPr lang="zh-CN" altLang="en-US" sz="1600" b="1">
                <a:solidFill>
                  <a:srgbClr val="C00000"/>
                </a:solidFill>
                <a:latin typeface="微软雅黑" panose="020B0503020204020204" charset="-122"/>
                <a:ea typeface="微软雅黑" panose="020B0503020204020204" charset="-122"/>
              </a:rPr>
              <a:t>第一，希望大家坚定文化自信，用文艺振奋民族精神。</a:t>
            </a:r>
            <a:r>
              <a:rPr lang="zh-CN" altLang="en-US" sz="1600">
                <a:latin typeface="微软雅黑" panose="020B0503020204020204" charset="-122"/>
                <a:ea typeface="微软雅黑" panose="020B0503020204020204" charset="-122"/>
              </a:rPr>
              <a:t>实现中华民族伟大复兴，必须坚定中国特色社会主义道路自信、理论自信、制度自信、文化自信。创作出具有鲜明民族特点和个性的优秀作品，要对博大精深的中华文化有深刻的理解，更要有高度的文化自信。广大文艺工作者要善于从中华文化宝库中萃取精华、汲取能量，保持对自身文化理想、文化价值的高度信心，保持对自身文化生命力、创造力的高度信心，使自己的作品成为激励中国人民和中华民族不断前行的精神力量。</a:t>
            </a:r>
            <a:r>
              <a:rPr lang="en-US" altLang="zh-CN" sz="1600">
                <a:latin typeface="微软雅黑" panose="020B0503020204020204" charset="-122"/>
                <a:ea typeface="微软雅黑" panose="020B0503020204020204" charset="-122"/>
              </a:rPr>
              <a:t>“</a:t>
            </a:r>
            <a:endParaRPr lang="zh-CN" altLang="en-US" sz="1600">
              <a:latin typeface="微软雅黑" panose="020B0503020204020204" charset="-122"/>
              <a:ea typeface="微软雅黑" panose="020B0503020204020204" charset="-122"/>
            </a:endParaRPr>
          </a:p>
          <a:p>
            <a:pPr algn="just">
              <a:lnSpc>
                <a:spcPct val="120000"/>
              </a:lnSpc>
            </a:pPr>
            <a:r>
              <a:rPr lang="zh-CN" altLang="en-US" sz="1600">
                <a:solidFill>
                  <a:schemeClr val="tx1"/>
                </a:solidFill>
                <a:latin typeface="微软雅黑" panose="020B0503020204020204" charset="-122"/>
                <a:ea typeface="微软雅黑" panose="020B0503020204020204" charset="-122"/>
              </a:rPr>
              <a:t>　　＂</a:t>
            </a:r>
            <a:r>
              <a:rPr lang="zh-CN" altLang="en-US" sz="1600" b="1">
                <a:solidFill>
                  <a:srgbClr val="C00000"/>
                </a:solidFill>
                <a:latin typeface="微软雅黑" panose="020B0503020204020204" charset="-122"/>
                <a:ea typeface="微软雅黑" panose="020B0503020204020204" charset="-122"/>
              </a:rPr>
              <a:t>第二，希望大家坚持服务人民，用积极的文艺歌颂人民。</a:t>
            </a:r>
            <a:r>
              <a:rPr lang="zh-CN" altLang="en-US" sz="1600">
                <a:latin typeface="微软雅黑" panose="020B0503020204020204" charset="-122"/>
                <a:ea typeface="微软雅黑" panose="020B0503020204020204" charset="-122"/>
              </a:rPr>
              <a:t>人民是历史的创造者，是时代的雕塑者。一切优秀文艺工作者的艺术生命都源于人民，一切优秀文艺创作都为了人民。广大文艺工作者要坚持以强烈的现实主义精神和浪漫主义情怀，观照人民的生活、命运、情感，表达人民的心愿、心情、心声，立志创作出在人民中传之久远的精品力作。</a:t>
            </a:r>
            <a:r>
              <a:rPr lang="en-US" altLang="zh-CN" sz="1600">
                <a:latin typeface="微软雅黑" panose="020B0503020204020204" charset="-122"/>
                <a:ea typeface="微软雅黑" panose="020B0503020204020204" charset="-122"/>
              </a:rPr>
              <a:t>”</a:t>
            </a:r>
            <a:endParaRPr lang="zh-CN" altLang="en-US" sz="1600">
              <a:latin typeface="微软雅黑" panose="020B0503020204020204" charset="-122"/>
              <a:ea typeface="微软雅黑" panose="020B0503020204020204" charset="-122"/>
            </a:endParaRPr>
          </a:p>
          <a:p>
            <a:pPr algn="just">
              <a:lnSpc>
                <a:spcPct val="120000"/>
              </a:lnSpc>
            </a:pPr>
            <a:r>
              <a:rPr lang="zh-CN" altLang="en-US" sz="1600">
                <a:solidFill>
                  <a:schemeClr val="tx1"/>
                </a:solidFill>
                <a:latin typeface="微软雅黑" panose="020B0503020204020204" charset="-122"/>
                <a:ea typeface="微软雅黑" panose="020B0503020204020204" charset="-122"/>
                <a:sym typeface="+mn-ea"/>
              </a:rPr>
              <a:t>　　＂</a:t>
            </a:r>
            <a:r>
              <a:rPr lang="zh-CN" altLang="en-US" sz="1600" b="1">
                <a:solidFill>
                  <a:srgbClr val="C00000"/>
                </a:solidFill>
                <a:latin typeface="微软雅黑" panose="020B0503020204020204" charset="-122"/>
                <a:ea typeface="微软雅黑" panose="020B0503020204020204" charset="-122"/>
              </a:rPr>
              <a:t>第三，希望大家勇于创新创造，用精湛的艺术推动文化创新发展。</a:t>
            </a:r>
            <a:r>
              <a:rPr lang="zh-CN" altLang="en-US" sz="1600">
                <a:latin typeface="微软雅黑" panose="020B0503020204020204" charset="-122"/>
                <a:ea typeface="微软雅黑" panose="020B0503020204020204" charset="-122"/>
              </a:rPr>
              <a:t>优秀作品反映着一个国家、一个民族文化创新创造的能力和水平。广大文艺工作者要把创作生产优秀作品作为中心环节，不断推进文艺创新、提高文艺创作质量，努力为人民创造文化杰作、为人类贡献不朽作品。</a:t>
            </a:r>
            <a:r>
              <a:rPr lang="en-US" altLang="zh-CN" sz="1600">
                <a:latin typeface="微软雅黑" panose="020B0503020204020204" charset="-122"/>
                <a:ea typeface="微软雅黑" panose="020B0503020204020204" charset="-122"/>
              </a:rPr>
              <a:t>”</a:t>
            </a:r>
            <a:endParaRPr lang="en-US" altLang="zh-CN" sz="1600">
              <a:latin typeface="微软雅黑" panose="020B0503020204020204" charset="-122"/>
              <a:ea typeface="微软雅黑" panose="020B0503020204020204" charset="-122"/>
            </a:endParaRPr>
          </a:p>
          <a:p>
            <a:pPr algn="just">
              <a:lnSpc>
                <a:spcPct val="120000"/>
              </a:lnSpc>
            </a:pPr>
            <a:r>
              <a:rPr lang="zh-CN" altLang="en-US" sz="1600">
                <a:latin typeface="微软雅黑" panose="020B0503020204020204" charset="-122"/>
                <a:ea typeface="微软雅黑" panose="020B0503020204020204" charset="-122"/>
              </a:rPr>
              <a:t>　　</a:t>
            </a:r>
            <a:r>
              <a:rPr lang="en-US" altLang="zh-CN" sz="1600">
                <a:latin typeface="微软雅黑" panose="020B0503020204020204" charset="-122"/>
                <a:ea typeface="微软雅黑" panose="020B0503020204020204" charset="-122"/>
              </a:rPr>
              <a:t>“</a:t>
            </a:r>
            <a:r>
              <a:rPr lang="en-US" altLang="zh-CN" sz="1600" b="1">
                <a:solidFill>
                  <a:srgbClr val="C00000"/>
                </a:solidFill>
                <a:latin typeface="微软雅黑" panose="020B0503020204020204" charset="-122"/>
                <a:ea typeface="微软雅黑" panose="020B0503020204020204" charset="-122"/>
              </a:rPr>
              <a:t>第四，希望大家坚守艺术理想，用高尚的文艺引领社会风尚。</a:t>
            </a:r>
            <a:r>
              <a:rPr lang="en-US" altLang="zh-CN" sz="1600">
                <a:latin typeface="微软雅黑" panose="020B0503020204020204" charset="-122"/>
                <a:ea typeface="微软雅黑" panose="020B0503020204020204" charset="-122"/>
              </a:rPr>
              <a:t>文艺是铸造灵魂的工程，承担着以文化人、以文育人的职责，应该用独到的思想启迪、润物无声的艺术熏陶启迪人的心灵，传递向善向上的价值观。广大文艺工作者要做真善美的追求者和传播者，把崇高的价值、美好的情感融入自己的作品，引导人们向高尚的道德聚拢，不让廉价的笑声、无底线的娱乐、无节操的垃圾淹没我们的生活。”</a:t>
            </a:r>
            <a:endParaRPr lang="en-US" altLang="zh-CN" sz="160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92075" y="1090295"/>
            <a:ext cx="3865880" cy="2118995"/>
          </a:xfrm>
          <a:prstGeom prst="rect">
            <a:avLst/>
          </a:prstGeom>
        </p:spPr>
      </p:pic>
      <p:sp>
        <p:nvSpPr>
          <p:cNvPr id="2" name="文本框 1"/>
          <p:cNvSpPr txBox="1"/>
          <p:nvPr/>
        </p:nvSpPr>
        <p:spPr>
          <a:xfrm>
            <a:off x="302260" y="3467735"/>
            <a:ext cx="3409950" cy="2416175"/>
          </a:xfrm>
          <a:prstGeom prst="rect">
            <a:avLst/>
          </a:prstGeom>
          <a:noFill/>
        </p:spPr>
        <p:txBody>
          <a:bodyPr wrap="square" rtlCol="0">
            <a:spAutoFit/>
          </a:bodyPr>
          <a:p>
            <a:pPr algn="just">
              <a:lnSpc>
                <a:spcPct val="120000"/>
              </a:lnSpc>
            </a:pPr>
            <a:r>
              <a:rPr lang="zh-CN" altLang="en-US">
                <a:latin typeface="微软雅黑" panose="020B0503020204020204" charset="-122"/>
                <a:ea typeface="微软雅黑" panose="020B0503020204020204" charset="-122"/>
                <a:sym typeface="+mn-ea"/>
              </a:rPr>
              <a:t>2016年11月30日的</a:t>
            </a:r>
            <a:r>
              <a:rPr lang="zh-CN" altLang="en-US" b="1">
                <a:solidFill>
                  <a:srgbClr val="C00000"/>
                </a:solidFill>
                <a:latin typeface="微软雅黑" panose="020B0503020204020204" charset="-122"/>
                <a:ea typeface="微软雅黑" panose="020B0503020204020204" charset="-122"/>
                <a:sym typeface="+mn-ea"/>
              </a:rPr>
              <a:t>《在中国文联十大、中国作协九大开幕式上的讲话》</a:t>
            </a:r>
            <a:r>
              <a:rPr lang="zh-CN" altLang="en-US">
                <a:latin typeface="微软雅黑" panose="020B0503020204020204" charset="-122"/>
                <a:ea typeface="微软雅黑" panose="020B0503020204020204" charset="-122"/>
                <a:sym typeface="+mn-ea"/>
              </a:rPr>
              <a:t>指出：文化是一个国家、一个民族的灵魂。实现中华民族伟大复兴，需要物质文明极大发展，也需要精神文明极大发展。要求</a:t>
            </a:r>
            <a:r>
              <a:rPr lang="zh-CN" altLang="en-US" b="1">
                <a:solidFill>
                  <a:srgbClr val="C00000"/>
                </a:solidFill>
                <a:latin typeface="微软雅黑" panose="020B0503020204020204" charset="-122"/>
                <a:ea typeface="微软雅黑" panose="020B0503020204020204" charset="-122"/>
                <a:sym typeface="+mn-ea"/>
              </a:rPr>
              <a:t>广大文艺工作者：</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97865" y="92138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3</a:t>
            </a:r>
            <a:endParaRPr lang="en-US" altLang="zh-CN" sz="2800"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698500" y="588645"/>
            <a:ext cx="9790430" cy="521970"/>
          </a:xfrm>
          <a:prstGeom prst="rect">
            <a:avLst/>
          </a:prstGeom>
          <a:noFill/>
        </p:spPr>
        <p:txBody>
          <a:bodyPr wrap="square" rtlCol="0">
            <a:spAutoFit/>
          </a:bodyPr>
          <a:p>
            <a:pPr algn="l"/>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对高校教育者的要求</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751580" y="1799590"/>
            <a:ext cx="8030210" cy="404114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just">
              <a:lnSpc>
                <a:spcPct val="120000"/>
              </a:lnSpc>
            </a:pPr>
            <a:endParaRPr lang="zh-CN" altLang="en-US">
              <a:latin typeface="微软雅黑" panose="020B0503020204020204" charset="-122"/>
              <a:ea typeface="微软雅黑" panose="020B0503020204020204" charset="-122"/>
            </a:endParaRPr>
          </a:p>
        </p:txBody>
      </p:sp>
      <p:sp>
        <p:nvSpPr>
          <p:cNvPr id="2" name="文本框 1"/>
          <p:cNvSpPr txBox="1"/>
          <p:nvPr/>
        </p:nvSpPr>
        <p:spPr>
          <a:xfrm>
            <a:off x="3751580" y="1799590"/>
            <a:ext cx="7999095" cy="4041140"/>
          </a:xfrm>
          <a:prstGeom prst="rect">
            <a:avLst/>
          </a:prstGeom>
          <a:noFill/>
        </p:spPr>
        <p:txBody>
          <a:bodyPr wrap="square" rtlCol="0">
            <a:spAutoFit/>
          </a:bodyPr>
          <a:p>
            <a:pPr fontAlgn="auto">
              <a:lnSpc>
                <a:spcPts val="2800"/>
              </a:lnSpc>
            </a:pPr>
            <a:r>
              <a:rPr lang="zh-CN" altLang="en-US">
                <a:latin typeface="微软雅黑" panose="020B0503020204020204" charset="-122"/>
                <a:ea typeface="微软雅黑" panose="020B0503020204020204" charset="-122"/>
                <a:sym typeface="+mn-ea"/>
              </a:rPr>
              <a:t>　　</a:t>
            </a:r>
            <a:r>
              <a:rPr lang="zh-CN" altLang="en-US" b="1">
                <a:solidFill>
                  <a:srgbClr val="C00000"/>
                </a:solidFill>
                <a:latin typeface="微软雅黑" panose="020B0503020204020204" charset="-122"/>
                <a:ea typeface="微软雅黑" panose="020B0503020204020204" charset="-122"/>
                <a:sym typeface="+mn-ea"/>
              </a:rPr>
              <a:t>《把思想政治工作贯穿教育教学全过程》</a:t>
            </a:r>
            <a:r>
              <a:rPr lang="zh-CN" altLang="en-US">
                <a:latin typeface="微软雅黑" panose="020B0503020204020204" charset="-122"/>
                <a:ea typeface="微软雅黑" panose="020B0503020204020204" charset="-122"/>
                <a:sym typeface="+mn-ea"/>
              </a:rPr>
              <a:t>是2016年12月7日习近平同志在全国高校思想政治工作会议上讲话的要点。指出：高校思想政治工作关系高校</a:t>
            </a:r>
            <a:r>
              <a:rPr lang="zh-CN" altLang="en-US">
                <a:solidFill>
                  <a:schemeClr val="tx1"/>
                </a:solidFill>
                <a:latin typeface="微软雅黑" panose="020B0503020204020204" charset="-122"/>
                <a:ea typeface="微软雅黑" panose="020B0503020204020204" charset="-122"/>
                <a:sym typeface="+mn-ea"/>
              </a:rPr>
              <a:t>培养什么样的人、如何培养人以及为谁培养人</a:t>
            </a:r>
            <a:r>
              <a:rPr lang="zh-CN" altLang="en-US">
                <a:latin typeface="微软雅黑" panose="020B0503020204020204" charset="-122"/>
                <a:ea typeface="微软雅黑" panose="020B0503020204020204" charset="-122"/>
                <a:sym typeface="+mn-ea"/>
              </a:rPr>
              <a:t>这个</a:t>
            </a:r>
            <a:r>
              <a:rPr lang="zh-CN" altLang="en-US" b="1">
                <a:solidFill>
                  <a:srgbClr val="C00000"/>
                </a:solidFill>
                <a:latin typeface="微软雅黑" panose="020B0503020204020204" charset="-122"/>
                <a:ea typeface="微软雅黑" panose="020B0503020204020204" charset="-122"/>
                <a:sym typeface="+mn-ea"/>
              </a:rPr>
              <a:t>根本问题</a:t>
            </a:r>
            <a:r>
              <a:rPr lang="zh-CN" altLang="en-US">
                <a:latin typeface="微软雅黑" panose="020B0503020204020204" charset="-122"/>
                <a:ea typeface="微软雅黑" panose="020B0503020204020204" charset="-122"/>
                <a:sym typeface="+mn-ea"/>
              </a:rPr>
              <a:t>。要坚持把立德树人作为</a:t>
            </a:r>
            <a:r>
              <a:rPr lang="zh-CN" altLang="en-US" b="1">
                <a:solidFill>
                  <a:srgbClr val="C00000"/>
                </a:solidFill>
                <a:latin typeface="微软雅黑" panose="020B0503020204020204" charset="-122"/>
                <a:ea typeface="微软雅黑" panose="020B0503020204020204" charset="-122"/>
                <a:sym typeface="+mn-ea"/>
              </a:rPr>
              <a:t>中心环节</a:t>
            </a:r>
            <a:r>
              <a:rPr lang="zh-CN" altLang="en-US">
                <a:latin typeface="微软雅黑" panose="020B0503020204020204" charset="-122"/>
                <a:ea typeface="微软雅黑" panose="020B0503020204020204" charset="-122"/>
                <a:sym typeface="+mn-ea"/>
              </a:rPr>
              <a:t>，把思想政治工作贯穿教育教学</a:t>
            </a:r>
            <a:r>
              <a:rPr lang="zh-CN" altLang="en-US" b="1">
                <a:solidFill>
                  <a:srgbClr val="C00000"/>
                </a:solidFill>
                <a:latin typeface="微软雅黑" panose="020B0503020204020204" charset="-122"/>
                <a:ea typeface="微软雅黑" panose="020B0503020204020204" charset="-122"/>
                <a:sym typeface="+mn-ea"/>
              </a:rPr>
              <a:t>全过程</a:t>
            </a:r>
            <a:r>
              <a:rPr lang="zh-CN" altLang="en-US">
                <a:latin typeface="微软雅黑" panose="020B0503020204020204" charset="-122"/>
                <a:ea typeface="微软雅黑" panose="020B0503020204020204" charset="-122"/>
                <a:sym typeface="+mn-ea"/>
              </a:rPr>
              <a:t>，实现全程育人、全方位育人，努力开创我国高等教育事业发展新局面。</a:t>
            </a:r>
            <a:endParaRPr lang="zh-CN" altLang="en-US">
              <a:latin typeface="微软雅黑" panose="020B0503020204020204" charset="-122"/>
              <a:ea typeface="微软雅黑" panose="020B0503020204020204" charset="-122"/>
              <a:sym typeface="+mn-ea"/>
            </a:endParaRPr>
          </a:p>
          <a:p>
            <a:pPr fontAlgn="auto">
              <a:lnSpc>
                <a:spcPts val="2800"/>
              </a:lnSpc>
            </a:pPr>
            <a:r>
              <a:rPr lang="zh-CN" altLang="en-US" b="1">
                <a:solidFill>
                  <a:srgbClr val="C00000"/>
                </a:solidFill>
                <a:latin typeface="微软雅黑" panose="020B0503020204020204" charset="-122"/>
                <a:ea typeface="微软雅黑" panose="020B0503020204020204" charset="-122"/>
              </a:rPr>
              <a:t>　　《培养德智体美劳全面发展的社会主义建设者和接班人》</a:t>
            </a:r>
            <a:r>
              <a:rPr lang="zh-CN" altLang="en-US">
                <a:latin typeface="微软雅黑" panose="020B0503020204020204" charset="-122"/>
                <a:ea typeface="微软雅黑" panose="020B0503020204020204" charset="-122"/>
              </a:rPr>
              <a:t>是2018年9月10日习近平同志在全国教育大会上讲话的一部分。指出：培养什么人，是教育的</a:t>
            </a:r>
            <a:r>
              <a:rPr lang="zh-CN" altLang="en-US" b="1">
                <a:solidFill>
                  <a:srgbClr val="C00000"/>
                </a:solidFill>
                <a:latin typeface="微软雅黑" panose="020B0503020204020204" charset="-122"/>
                <a:ea typeface="微软雅黑" panose="020B0503020204020204" charset="-122"/>
              </a:rPr>
              <a:t>首要问题</a:t>
            </a:r>
            <a:r>
              <a:rPr lang="zh-CN" altLang="en-US">
                <a:latin typeface="微软雅黑" panose="020B0503020204020204" charset="-122"/>
                <a:ea typeface="微软雅黑" panose="020B0503020204020204" charset="-122"/>
              </a:rPr>
              <a:t>。要健全全员育人、全过程育人、全方位育人的体制机制，</a:t>
            </a:r>
            <a:r>
              <a:rPr lang="zh-CN" altLang="en-US">
                <a:solidFill>
                  <a:schemeClr val="tx1"/>
                </a:solidFill>
                <a:latin typeface="微软雅黑" panose="020B0503020204020204" charset="-122"/>
                <a:ea typeface="微软雅黑" panose="020B0503020204020204" charset="-122"/>
              </a:rPr>
              <a:t>不断培养一代又一代社会主义建设者和接班人</a:t>
            </a:r>
            <a:r>
              <a:rPr lang="zh-CN" altLang="en-US">
                <a:latin typeface="微软雅黑" panose="020B0503020204020204" charset="-122"/>
                <a:ea typeface="微软雅黑" panose="020B0503020204020204" charset="-122"/>
              </a:rPr>
              <a:t>。关键是要在坚定理想信念、厚植爱国主义情怀、加强品德修养、增长知识见识、培养奋斗精神、增强综合素质上下功夫。</a:t>
            </a:r>
            <a:endParaRPr lang="zh-CN" altLang="en-US">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259080" y="2195830"/>
            <a:ext cx="3393440" cy="270446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20000" contrast="-40000"/>
                    </a14:imgEffect>
                    <a14:imgEffect>
                      <a14:saturation sat="0"/>
                    </a14:imgEffect>
                  </a14:imgLayer>
                </a14:imgProps>
              </a:ext>
              <a:ext uri="{28A0092B-C50C-407E-A947-70E740481C1C}">
                <a14:useLocalDpi xmlns:a14="http://schemas.microsoft.com/office/drawing/2010/main" val="0"/>
              </a:ext>
            </a:extLst>
          </a:blip>
          <a:srcRect t="18180" r="6130" b="-556"/>
          <a:stretch>
            <a:fillRect/>
          </a:stretch>
        </p:blipFill>
        <p:spPr>
          <a:xfrm>
            <a:off x="-184989" y="-229307"/>
            <a:ext cx="12391689" cy="7196164"/>
          </a:xfrm>
          <a:prstGeom prst="rect">
            <a:avLst/>
          </a:prstGeom>
        </p:spPr>
      </p:pic>
      <p:sp>
        <p:nvSpPr>
          <p:cNvPr id="17" name="矩形 16"/>
          <p:cNvSpPr/>
          <p:nvPr/>
        </p:nvSpPr>
        <p:spPr>
          <a:xfrm>
            <a:off x="-262255" y="-218440"/>
            <a:ext cx="12454255" cy="71755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06400" algn="just" fontAlgn="auto">
              <a:lnSpc>
                <a:spcPts val="3000"/>
              </a:lnSpc>
              <a:buFont typeface="Wingdings" panose="05000000000000000000" charset="0"/>
              <a:buNone/>
            </a:pPr>
            <a:r>
              <a:rPr lang="zh-CN" altLang="en-US" b="1">
                <a:solidFill>
                  <a:srgbClr val="C00000"/>
                </a:solidFill>
                <a:latin typeface="微软雅黑" panose="020B0503020204020204" charset="-122"/>
                <a:ea typeface="微软雅黑" panose="020B0503020204020204" charset="-122"/>
                <a:sym typeface="+mn-ea"/>
              </a:rPr>
              <a:t>全党全国各族人民要紧密团结在以习近平同志为核心的党中央周围，同心同德，顽强奋斗，夺取全面建设社会主义现代化国家新胜利！</a:t>
            </a:r>
            <a:endParaRPr lang="en-US" altLang="zh-CN"/>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761209" y="1997304"/>
            <a:ext cx="1858363" cy="1320270"/>
          </a:xfrm>
          <a:prstGeom prst="rect">
            <a:avLst/>
          </a:prstGeom>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92721">
            <a:off x="4206462" y="842389"/>
            <a:ext cx="1479047" cy="983947"/>
          </a:xfrm>
          <a:prstGeom prst="rect">
            <a:avLst/>
          </a:prstGeom>
        </p:spPr>
      </p:pic>
      <p:sp>
        <p:nvSpPr>
          <p:cNvPr id="3" name="矩形 2"/>
          <p:cNvSpPr/>
          <p:nvPr/>
        </p:nvSpPr>
        <p:spPr>
          <a:xfrm>
            <a:off x="-205740" y="2313305"/>
            <a:ext cx="12432665" cy="2110740"/>
          </a:xfrm>
          <a:prstGeom prst="rect">
            <a:avLst/>
          </a:prstGeom>
          <a:solidFill>
            <a:srgbClr val="C00000"/>
          </a:solidFill>
          <a:ln w="25400" cap="flat" cmpd="sng" algn="ctr">
            <a:noFill/>
            <a:prstDash val="solid"/>
          </a:ln>
          <a:effectLst/>
        </p:spPr>
        <p:txBody>
          <a:bodyPr anchor="ctr"/>
          <a:lstStyle/>
          <a:p>
            <a:pPr lvl="0" algn="ctr" eaLnBrk="0" hangingPunct="0">
              <a:spcBef>
                <a:spcPct val="50000"/>
              </a:spcBef>
              <a:defRPr/>
            </a:pPr>
            <a:r>
              <a:rPr lang="zh-CN" altLang="en-US" sz="6000" b="1" dirty="0">
                <a:solidFill>
                  <a:sysClr val="window" lastClr="FFFFFF"/>
                </a:solidFill>
                <a:effectLst>
                  <a:outerShdw blurRad="38100" dist="38100" dir="2700000" algn="tl">
                    <a:srgbClr val="C0C0C0"/>
                  </a:outerShdw>
                </a:effectLst>
                <a:latin typeface="黑体" panose="02010609060101010101" charset="-122"/>
                <a:ea typeface="黑体" panose="02010609060101010101" charset="-122"/>
              </a:rPr>
              <a:t>谢谢大家！</a:t>
            </a:r>
            <a:endParaRPr lang="zh-CN" altLang="en-US" sz="6000" b="1" dirty="0">
              <a:solidFill>
                <a:sysClr val="window" lastClr="FFFFFF"/>
              </a:solidFill>
              <a:effectLst>
                <a:outerShdw blurRad="38100" dist="38100" dir="2700000" algn="tl">
                  <a:srgbClr val="C0C0C0"/>
                </a:outerShdw>
              </a:effectLst>
              <a:latin typeface="黑体" panose="02010609060101010101" charset="-122"/>
              <a:ea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3400" advTm="70">
        <p14:reveal/>
      </p:transition>
    </mc:Choice>
    <mc:Fallback>
      <p:transition spd="slow" advTm="7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960" y="413385"/>
            <a:ext cx="4655820" cy="460375"/>
          </a:xfrm>
          <a:prstGeom prst="rect">
            <a:avLst/>
          </a:prstGeom>
          <a:noFill/>
        </p:spPr>
        <p:txBody>
          <a:bodyPr wrap="square" rtlCol="0" anchor="t">
            <a:spAutoFit/>
          </a:bodyPr>
          <a:p>
            <a:r>
              <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rPr>
              <a:t>宣传思想工作的国内背景</a:t>
            </a:r>
            <a:endPar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endParaRPr>
          </a:p>
        </p:txBody>
      </p:sp>
      <p:sp>
        <p:nvSpPr>
          <p:cNvPr id="3" name="文本框 2"/>
          <p:cNvSpPr txBox="1"/>
          <p:nvPr/>
        </p:nvSpPr>
        <p:spPr>
          <a:xfrm>
            <a:off x="3843655" y="1169035"/>
            <a:ext cx="7821930" cy="4831080"/>
          </a:xfrm>
          <a:prstGeom prst="rect">
            <a:avLst/>
          </a:prstGeom>
          <a:noFill/>
        </p:spPr>
        <p:txBody>
          <a:bodyPr wrap="square" rtlCol="0">
            <a:spAutoFit/>
          </a:bodyPr>
          <a:p>
            <a:pPr marL="285750" indent="-285750" algn="l" fontAlgn="auto">
              <a:lnSpc>
                <a:spcPct val="140000"/>
              </a:lnSpc>
              <a:buFont typeface="Wingdings" panose="05000000000000000000" charset="0"/>
              <a:buChar char="Ø"/>
            </a:pPr>
            <a:r>
              <a:rPr lang="zh-CN" sz="2000" b="1">
                <a:solidFill>
                  <a:srgbClr val="FF0000"/>
                </a:solidFill>
                <a:latin typeface="黑体" panose="02010609060101010101" charset="-122"/>
                <a:ea typeface="黑体" panose="02010609060101010101" charset="-122"/>
                <a:cs typeface="黑体" panose="02010609060101010101" charset="-122"/>
              </a:rPr>
              <a:t>　</a:t>
            </a:r>
            <a:r>
              <a:rPr sz="2000" b="1">
                <a:solidFill>
                  <a:srgbClr val="C00000"/>
                </a:solidFill>
                <a:latin typeface="微软雅黑" panose="020B0503020204020204" charset="-122"/>
                <a:ea typeface="微软雅黑" panose="020B0503020204020204" charset="-122"/>
                <a:cs typeface="微软雅黑" panose="020B0503020204020204" charset="-122"/>
              </a:rPr>
              <a:t>《新时代中国特色社会主义思想和基本方略》</a:t>
            </a:r>
            <a:r>
              <a:rPr sz="2000">
                <a:latin typeface="微软雅黑" panose="020B0503020204020204" charset="-122"/>
                <a:ea typeface="微软雅黑" panose="020B0503020204020204" charset="-122"/>
                <a:cs typeface="微软雅黑" panose="020B0503020204020204" charset="-122"/>
              </a:rPr>
              <a:t>是2017年10月18日习近平同志在中国共产党第十九次全国代表大会上报告的一部分。</a:t>
            </a:r>
            <a:r>
              <a:rPr lang="zh-CN" sz="2000">
                <a:latin typeface="微软雅黑" panose="020B0503020204020204" charset="-122"/>
                <a:ea typeface="微软雅黑" panose="020B0503020204020204" charset="-122"/>
                <a:cs typeface="微软雅黑" panose="020B0503020204020204" charset="-122"/>
              </a:rPr>
              <a:t>这一</a:t>
            </a:r>
            <a:r>
              <a:rPr sz="2000">
                <a:latin typeface="微软雅黑" panose="020B0503020204020204" charset="-122"/>
                <a:ea typeface="微软雅黑" panose="020B0503020204020204" charset="-122"/>
                <a:cs typeface="微软雅黑" panose="020B0503020204020204" charset="-122"/>
              </a:rPr>
              <a:t>报告从理论和实践结合上系统回答了</a:t>
            </a:r>
            <a:r>
              <a:rPr sz="2000">
                <a:solidFill>
                  <a:schemeClr val="tx1"/>
                </a:solidFill>
                <a:latin typeface="微软雅黑" panose="020B0503020204020204" charset="-122"/>
                <a:ea typeface="微软雅黑" panose="020B0503020204020204" charset="-122"/>
                <a:cs typeface="微软雅黑" panose="020B0503020204020204" charset="-122"/>
              </a:rPr>
              <a:t>新时代坚持和发展什么样的中国特色社会主义、怎样坚持和发展中国特色社会主义这个重大时代课题</a:t>
            </a:r>
            <a:r>
              <a:rPr sz="2000">
                <a:latin typeface="微软雅黑" panose="020B0503020204020204" charset="-122"/>
                <a:ea typeface="微软雅黑" panose="020B0503020204020204" charset="-122"/>
                <a:cs typeface="微软雅黑" panose="020B0503020204020204" charset="-122"/>
              </a:rPr>
              <a:t>，概括了习近平新时代中国特色社会主义思想的</a:t>
            </a:r>
            <a:r>
              <a:rPr sz="2000">
                <a:solidFill>
                  <a:schemeClr val="tx1"/>
                </a:solidFill>
                <a:latin typeface="微软雅黑" panose="020B0503020204020204" charset="-122"/>
                <a:ea typeface="微软雅黑" panose="020B0503020204020204" charset="-122"/>
                <a:cs typeface="微软雅黑" panose="020B0503020204020204" charset="-122"/>
              </a:rPr>
              <a:t>主要内容</a:t>
            </a:r>
            <a:r>
              <a:rPr sz="2000">
                <a:latin typeface="微软雅黑" panose="020B0503020204020204" charset="-122"/>
                <a:ea typeface="微软雅黑" panose="020B0503020204020204" charset="-122"/>
                <a:cs typeface="微软雅黑" panose="020B0503020204020204" charset="-122"/>
              </a:rPr>
              <a:t>，提出新时代坚持和发展中国特色社会主义的</a:t>
            </a:r>
            <a:r>
              <a:rPr sz="2000">
                <a:solidFill>
                  <a:schemeClr val="tx1"/>
                </a:solidFill>
                <a:latin typeface="微软雅黑" panose="020B0503020204020204" charset="-122"/>
                <a:ea typeface="微软雅黑" panose="020B0503020204020204" charset="-122"/>
                <a:cs typeface="微软雅黑" panose="020B0503020204020204" charset="-122"/>
              </a:rPr>
              <a:t>基本方略，确立了习近平新时代中国特色社会主义思想的历史地位。</a:t>
            </a:r>
            <a:r>
              <a:rPr sz="2000">
                <a:latin typeface="微软雅黑" panose="020B0503020204020204" charset="-122"/>
                <a:ea typeface="微软雅黑" panose="020B0503020204020204" charset="-122"/>
                <a:cs typeface="微软雅黑" panose="020B0503020204020204" charset="-122"/>
              </a:rPr>
              <a:t>强调，全党要深刻领会新时代中国特色社会主义思想的精神实质和丰富内涵，在各项工作中全面准确贯彻落实。</a:t>
            </a:r>
            <a:endParaRPr sz="2000">
              <a:latin typeface="微软雅黑" panose="020B0503020204020204" charset="-122"/>
              <a:ea typeface="微软雅黑" panose="020B0503020204020204" charset="-122"/>
              <a:cs typeface="微软雅黑" panose="020B0503020204020204" charset="-122"/>
            </a:endParaRPr>
          </a:p>
          <a:p>
            <a:pPr marL="285750" indent="-285750" algn="just" fontAlgn="auto">
              <a:lnSpc>
                <a:spcPct val="140000"/>
              </a:lnSpc>
              <a:buFont typeface="Wingdings" panose="05000000000000000000" charset="0"/>
              <a:buChar char="Ø"/>
            </a:pPr>
            <a:r>
              <a:rPr lang="zh-CN" sz="2000">
                <a:latin typeface="微软雅黑" panose="020B0503020204020204" charset="-122"/>
                <a:ea typeface="微软雅黑" panose="020B0503020204020204" charset="-122"/>
                <a:cs typeface="微软雅黑" panose="020B0503020204020204" charset="-122"/>
              </a:rPr>
              <a:t>　　</a:t>
            </a:r>
            <a:r>
              <a:rPr lang="zh-CN" sz="2000" b="1">
                <a:solidFill>
                  <a:srgbClr val="C00000"/>
                </a:solidFill>
                <a:latin typeface="微软雅黑" panose="020B0503020204020204" charset="-122"/>
                <a:ea typeface="微软雅黑" panose="020B0503020204020204" charset="-122"/>
                <a:cs typeface="微软雅黑" panose="020B0503020204020204" charset="-122"/>
              </a:rPr>
              <a:t>随着中国特色社会主义历史方位的变化，党的宣传思想工作进入了新时代。</a:t>
            </a:r>
            <a:endParaRPr lang="zh-CN" sz="20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307975" y="1169035"/>
            <a:ext cx="3535680" cy="5304790"/>
          </a:xfrm>
          <a:prstGeom prst="rect">
            <a:avLst/>
          </a:prstGeom>
        </p:spPr>
      </p:pic>
    </p:spTree>
  </p:cSld>
  <p:clrMapOvr>
    <a:masterClrMapping/>
  </p:clrMapOvr>
  <p:transition spd="slow" advTm="5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960" y="413385"/>
            <a:ext cx="4655820" cy="460375"/>
          </a:xfrm>
          <a:prstGeom prst="rect">
            <a:avLst/>
          </a:prstGeom>
          <a:noFill/>
        </p:spPr>
        <p:txBody>
          <a:bodyPr wrap="square" rtlCol="0" anchor="t">
            <a:spAutoFit/>
          </a:bodyPr>
          <a:p>
            <a:r>
              <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rPr>
              <a:t>宣传思想工作的国内背景</a:t>
            </a:r>
            <a:endPar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endParaRPr>
          </a:p>
        </p:txBody>
      </p:sp>
      <p:sp>
        <p:nvSpPr>
          <p:cNvPr id="3" name="文本框 2"/>
          <p:cNvSpPr txBox="1"/>
          <p:nvPr/>
        </p:nvSpPr>
        <p:spPr>
          <a:xfrm>
            <a:off x="3843655" y="1169035"/>
            <a:ext cx="7821930" cy="3538220"/>
          </a:xfrm>
          <a:prstGeom prst="rect">
            <a:avLst/>
          </a:prstGeom>
          <a:noFill/>
        </p:spPr>
        <p:txBody>
          <a:bodyPr wrap="square" rtlCol="0">
            <a:spAutoFit/>
          </a:bodyPr>
          <a:p>
            <a:pPr marL="285750" indent="-285750" algn="l" fontAlgn="auto">
              <a:lnSpc>
                <a:spcPct val="140000"/>
              </a:lnSpc>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新时代中国特色社会主义思想，明确坚持和发展中国特色社会主义，</a:t>
            </a:r>
            <a:r>
              <a:rPr lang="zh-CN" sz="2000">
                <a:solidFill>
                  <a:srgbClr val="C00000"/>
                </a:solidFill>
                <a:latin typeface="微软雅黑" panose="020B0503020204020204" charset="-122"/>
                <a:ea typeface="微软雅黑" panose="020B0503020204020204" charset="-122"/>
                <a:cs typeface="微软雅黑" panose="020B0503020204020204" charset="-122"/>
              </a:rPr>
              <a:t>总任务</a:t>
            </a:r>
            <a:r>
              <a:rPr lang="zh-CN" sz="2000">
                <a:latin typeface="微软雅黑" panose="020B0503020204020204" charset="-122"/>
                <a:ea typeface="微软雅黑" panose="020B0503020204020204" charset="-122"/>
                <a:cs typeface="微软雅黑" panose="020B0503020204020204" charset="-122"/>
              </a:rPr>
              <a:t>是实现社会主义现代化和中华民族伟大复兴，在全面建成小康社会的基础上，分两步走在本世纪中叶建成富强民主文明和谐美丽的社会主义现代化强国；明确新时代我国</a:t>
            </a:r>
            <a:r>
              <a:rPr lang="zh-CN" sz="2000">
                <a:solidFill>
                  <a:srgbClr val="C00000"/>
                </a:solidFill>
                <a:latin typeface="微软雅黑" panose="020B0503020204020204" charset="-122"/>
                <a:ea typeface="微软雅黑" panose="020B0503020204020204" charset="-122"/>
                <a:cs typeface="微软雅黑" panose="020B0503020204020204" charset="-122"/>
              </a:rPr>
              <a:t>社会主要矛盾</a:t>
            </a:r>
            <a:r>
              <a:rPr lang="zh-CN" sz="2000">
                <a:latin typeface="微软雅黑" panose="020B0503020204020204" charset="-122"/>
                <a:ea typeface="微软雅黑" panose="020B0503020204020204" charset="-122"/>
                <a:cs typeface="微软雅黑" panose="020B0503020204020204" charset="-122"/>
              </a:rPr>
              <a:t>是人民日益增长的美好生活需要和不平衡不充分的发展之间的矛盾。</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marL="285750" indent="-285750" algn="l" fontAlgn="auto">
              <a:lnSpc>
                <a:spcPct val="140000"/>
              </a:lnSpc>
              <a:buFont typeface="Wingdings" panose="05000000000000000000" charset="0"/>
              <a:buChar char="Ø"/>
            </a:pPr>
            <a:r>
              <a:rPr lang="zh-CN" sz="2000" b="1">
                <a:solidFill>
                  <a:srgbClr val="C00000"/>
                </a:solidFill>
                <a:latin typeface="微软雅黑" panose="020B0503020204020204" charset="-122"/>
                <a:ea typeface="微软雅黑" panose="020B0503020204020204" charset="-122"/>
                <a:cs typeface="微软雅黑" panose="020B0503020204020204" charset="-122"/>
              </a:rPr>
              <a:t>　　中华民族伟大复兴的历史任务、社会主要矛盾的新变化是宣传思想工作的重要国内背景。</a:t>
            </a:r>
            <a:endParaRPr lang="zh-CN" sz="20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307975" y="1169035"/>
            <a:ext cx="3535680" cy="5304790"/>
          </a:xfrm>
          <a:prstGeom prst="rect">
            <a:avLst/>
          </a:prstGeom>
        </p:spPr>
      </p:pic>
    </p:spTree>
  </p:cSld>
  <p:clrMapOvr>
    <a:masterClrMapping/>
  </p:clrMapOvr>
  <p:transition spd="slow" advTm="5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960" y="413385"/>
            <a:ext cx="4655820" cy="460375"/>
          </a:xfrm>
          <a:prstGeom prst="rect">
            <a:avLst/>
          </a:prstGeom>
          <a:noFill/>
        </p:spPr>
        <p:txBody>
          <a:bodyPr wrap="square" rtlCol="0" anchor="t">
            <a:spAutoFit/>
          </a:bodyPr>
          <a:p>
            <a:r>
              <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rPr>
              <a:t>宣传思想工作的世界背景</a:t>
            </a:r>
            <a:endParaRPr lang="zh-CN" altLang="en-US" sz="2400" b="1" noProof="0" dirty="0">
              <a:ln>
                <a:noFill/>
              </a:ln>
              <a:solidFill>
                <a:srgbClr val="C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endParaRPr>
          </a:p>
        </p:txBody>
      </p:sp>
      <p:sp>
        <p:nvSpPr>
          <p:cNvPr id="3" name="文本框 2"/>
          <p:cNvSpPr txBox="1"/>
          <p:nvPr/>
        </p:nvSpPr>
        <p:spPr>
          <a:xfrm>
            <a:off x="3740150" y="873760"/>
            <a:ext cx="8231505" cy="5692775"/>
          </a:xfrm>
          <a:prstGeom prst="rect">
            <a:avLst/>
          </a:prstGeom>
          <a:noFill/>
        </p:spPr>
        <p:txBody>
          <a:bodyPr wrap="square" rtlCol="0">
            <a:spAutoFit/>
          </a:bodyPr>
          <a:p>
            <a:pPr marL="285750" indent="-285750" algn="l" fontAlgn="auto">
              <a:lnSpc>
                <a:spcPct val="140000"/>
              </a:lnSpc>
              <a:buFont typeface="Wingdings" panose="05000000000000000000" charset="0"/>
              <a:buChar char="Ø"/>
            </a:pPr>
            <a:r>
              <a:rPr lang="zh-CN" altLang="en-US" sz="2000" b="1">
                <a:solidFill>
                  <a:srgbClr val="C00000"/>
                </a:solidFill>
                <a:latin typeface="微软雅黑" panose="020B0503020204020204" charset="-122"/>
                <a:ea typeface="微软雅黑" panose="020B0503020204020204" charset="-122"/>
                <a:cs typeface="微软雅黑" panose="020B0503020204020204" charset="-122"/>
                <a:sym typeface="+mn-ea"/>
              </a:rPr>
              <a:t>《把宣传思想工作做得更好》</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强调</a:t>
            </a:r>
            <a:r>
              <a:rPr lang="en-US" altLang="zh-CN" sz="2000">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cs typeface="微软雅黑" panose="020B0503020204020204" charset="-122"/>
                <a:sym typeface="+mn-ea"/>
              </a:rPr>
              <a:t>宣传思想工作一定要把</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围绕中心、服务大局</a:t>
            </a:r>
            <a:r>
              <a:rPr lang="zh-CN" altLang="en-US" sz="2000">
                <a:latin typeface="微软雅黑" panose="020B0503020204020204" charset="-122"/>
                <a:ea typeface="微软雅黑" panose="020B0503020204020204" charset="-122"/>
                <a:cs typeface="微软雅黑" panose="020B0503020204020204" charset="-122"/>
                <a:sym typeface="+mn-ea"/>
              </a:rPr>
              <a:t>作为</a:t>
            </a: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基本职责。</a:t>
            </a:r>
            <a:r>
              <a:rPr lang="en-US" altLang="zh-CN" sz="20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40000"/>
              </a:lnSpc>
              <a:buFont typeface="Wingdings" panose="05000000000000000000" charset="0"/>
              <a:buChar char="Ø"/>
            </a:pPr>
            <a:r>
              <a:rPr lang="zh-CN" altLang="en-US" sz="2000" b="1">
                <a:solidFill>
                  <a:srgbClr val="C00000"/>
                </a:solidFill>
                <a:latin typeface="微软雅黑" panose="020B0503020204020204" charset="-122"/>
                <a:ea typeface="微软雅黑" panose="020B0503020204020204" charset="-122"/>
                <a:cs typeface="微软雅黑" panose="020B0503020204020204" charset="-122"/>
                <a:sym typeface="+mn-ea"/>
              </a:rPr>
              <a:t>世界百年未有之大变局是</a:t>
            </a:r>
            <a:r>
              <a:rPr lang="zh-CN" sz="2000" b="1">
                <a:solidFill>
                  <a:srgbClr val="C00000"/>
                </a:solidFill>
                <a:latin typeface="微软雅黑" panose="020B0503020204020204" charset="-122"/>
                <a:ea typeface="微软雅黑" panose="020B0503020204020204" charset="-122"/>
                <a:cs typeface="微软雅黑" panose="020B0503020204020204" charset="-122"/>
                <a:sym typeface="+mn-ea"/>
              </a:rPr>
              <a:t>宣传思想工作的重要世界背景。</a:t>
            </a:r>
            <a:r>
              <a:rPr lang="zh-CN" sz="2000">
                <a:latin typeface="微软雅黑" panose="020B0503020204020204" charset="-122"/>
                <a:ea typeface="微软雅黑" panose="020B0503020204020204" charset="-122"/>
                <a:cs typeface="微软雅黑" panose="020B0503020204020204" charset="-122"/>
                <a:sym typeface="+mn-ea"/>
              </a:rPr>
              <a:t>“新兴市场国家和发展中国家的崛起速度之快前所未有，新一轮科技革命和产业变革带来的新陈代谢和激烈竞争前所未有，全球治理体系与国际形势变化的不适应、不对称前所未有。”</a:t>
            </a:r>
            <a:endParaRPr lang="zh-CN" sz="2000" b="1">
              <a:solidFill>
                <a:srgbClr val="C00000"/>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140000"/>
              </a:lnSpc>
              <a:buFont typeface="Wingdings" panose="05000000000000000000" charset="0"/>
              <a:buChar char="Ø"/>
            </a:pPr>
            <a:r>
              <a:rPr lang="zh-CN" sz="2000">
                <a:solidFill>
                  <a:schemeClr val="tx1"/>
                </a:solidFill>
                <a:latin typeface="微软雅黑" panose="020B0503020204020204" charset="-122"/>
                <a:ea typeface="微软雅黑" panose="020B0503020204020204" charset="-122"/>
                <a:cs typeface="微软雅黑" panose="020B0503020204020204" charset="-122"/>
              </a:rPr>
              <a:t>＂随着形势发展，党的新闻舆论工作必须创新理念、内容、体裁、形式、方法、手段、业态、体制、机制，增强针对性和实效性。要抓住时机、把握节奏、讲究策略，从时度效着力，体现时度效要求。</a:t>
            </a:r>
            <a:r>
              <a:rPr lang="zh-CN" sz="2000" b="1">
                <a:solidFill>
                  <a:srgbClr val="C00000"/>
                </a:solidFill>
                <a:latin typeface="微软雅黑" panose="020B0503020204020204" charset="-122"/>
                <a:ea typeface="微软雅黑" panose="020B0503020204020204" charset="-122"/>
                <a:cs typeface="微软雅黑" panose="020B0503020204020204" charset="-122"/>
              </a:rPr>
              <a:t>要加强国际传播能力建设，增强国际话语权，集中讲好中国故事，同时优化战略布局，着力打造具有较强国际影响的外宣旗舰媒体。</a:t>
            </a:r>
            <a:r>
              <a:rPr lang="zh-CN" sz="2000">
                <a:solidFill>
                  <a:schemeClr val="tx1"/>
                </a:solidFill>
                <a:latin typeface="微软雅黑" panose="020B0503020204020204" charset="-122"/>
                <a:ea typeface="微软雅黑" panose="020B0503020204020204" charset="-122"/>
                <a:cs typeface="微软雅黑" panose="020B0503020204020204" charset="-122"/>
              </a:rPr>
              <a:t>＂</a:t>
            </a:r>
            <a:endParaRPr lang="zh-CN" sz="20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40000"/>
              </a:lnSpc>
              <a:buFont typeface="Wingdings" panose="05000000000000000000" charset="0"/>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——《坚持党的新闻舆论工作的正确政治方向》</a:t>
            </a:r>
            <a:endParaRPr lang="en-US" altLang="zh-CN" sz="200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algn="l" fontAlgn="auto">
              <a:lnSpc>
                <a:spcPct val="140000"/>
              </a:lnSpc>
              <a:buFont typeface="Wingdings" panose="05000000000000000000" charset="0"/>
              <a:buChar char="Ø"/>
            </a:pPr>
            <a:endParaRPr lang="zh-CN"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130175" y="1998345"/>
            <a:ext cx="3609975" cy="2068830"/>
          </a:xfrm>
          <a:prstGeom prst="rect">
            <a:avLst/>
          </a:prstGeom>
        </p:spPr>
      </p:pic>
    </p:spTree>
  </p:cSld>
  <p:clrMapOvr>
    <a:masterClrMapping/>
  </p:clrMapOvr>
  <p:transition spd="slow" advTm="500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3" name="TextBox 50"/>
          <p:cNvSpPr txBox="1">
            <a:spLocks noChangeArrowheads="1"/>
          </p:cNvSpPr>
          <p:nvPr/>
        </p:nvSpPr>
        <p:spPr bwMode="auto">
          <a:xfrm>
            <a:off x="1579880" y="2720975"/>
            <a:ext cx="940625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R="0" lvl="0" indent="0" algn="ctr" defTabSz="914400" rtl="0" fontAlgn="auto">
              <a:lnSpc>
                <a:spcPct val="150000"/>
              </a:lnSpc>
              <a:spcBef>
                <a:spcPts val="0"/>
              </a:spcBef>
              <a:spcAft>
                <a:spcPts val="0"/>
              </a:spcAft>
              <a:buClrTx/>
              <a:buSzTx/>
              <a:buFont typeface="Wingdings" panose="05000000000000000000" charset="0"/>
              <a:buNone/>
              <a:defRPr/>
            </a:pPr>
            <a:r>
              <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rPr>
              <a:t>二、宣传思想工作的现实意义</a:t>
            </a:r>
            <a:endPar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endParaRPr>
          </a:p>
          <a:p>
            <a:pPr marR="0" lvl="0" indent="0" algn="ctr" defTabSz="914400" rtl="0" fontAlgn="auto">
              <a:lnSpc>
                <a:spcPct val="150000"/>
              </a:lnSpc>
              <a:spcBef>
                <a:spcPts val="0"/>
              </a:spcBef>
              <a:spcAft>
                <a:spcPts val="0"/>
              </a:spcAft>
              <a:buClrTx/>
              <a:buSzTx/>
              <a:buFont typeface="Wingdings" panose="05000000000000000000" charset="0"/>
              <a:buNone/>
              <a:defRPr/>
            </a:pPr>
            <a:endParaRPr lang="zh-CN" altLang="en-US" sz="4000" b="1" noProof="0" dirty="0">
              <a:ln>
                <a:noFill/>
              </a:ln>
              <a:solidFill>
                <a:srgbClr val="C00000"/>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65555" y="836295"/>
            <a:ext cx="3286125" cy="1024890"/>
          </a:xfrm>
          <a:prstGeom prst="rect">
            <a:avLst/>
          </a:prstGeom>
          <a:ln w="73025"/>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椭圆 5"/>
          <p:cNvSpPr/>
          <p:nvPr/>
        </p:nvSpPr>
        <p:spPr>
          <a:xfrm>
            <a:off x="594360" y="781050"/>
            <a:ext cx="1136650" cy="1136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854200" y="1088390"/>
            <a:ext cx="256603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维护党的领导</a:t>
            </a:r>
            <a:endParaRPr lang="zh-CN" altLang="en-US" sz="2800" b="1">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5289550" y="1917065"/>
            <a:ext cx="5942965" cy="3969385"/>
          </a:xfrm>
          <a:prstGeom prst="rect">
            <a:avLst/>
          </a:prstGeom>
          <a:noFill/>
        </p:spPr>
        <p:txBody>
          <a:bodyPr wrap="square" rtlCol="0">
            <a:spAutoFit/>
          </a:bodyPr>
          <a:p>
            <a:pPr indent="508000" algn="just" fontAlgn="auto">
              <a:lnSpc>
                <a:spcPct val="140000"/>
              </a:lnSpc>
              <a:extLst>
                <a:ext uri="{35155182-B16C-46BC-9424-99874614C6A1}">
                  <wpsdc:indentchars xmlns:wpsdc="http://www.wps.cn/officeDocument/2017/drawingmlCustomData" val="200" checksum="282533468"/>
                </a:ext>
              </a:extLst>
            </a:pP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《坚持党的新闻舆论工作的正确政治方向》</a:t>
            </a:r>
            <a:r>
              <a:rPr lang="en-US" altLang="zh-CN" sz="2000">
                <a:latin typeface="微软雅黑" panose="020B0503020204020204" charset="-122"/>
                <a:ea typeface="微软雅黑" panose="020B0503020204020204" charset="-122"/>
                <a:cs typeface="微软雅黑" panose="020B0503020204020204" charset="-122"/>
              </a:rPr>
              <a:t>是2016年2月19日习近平同志在党的新闻舆论工作座谈会上讲话的一部分。</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4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做好党的新闻舆论工作，事关</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旗帜和道路</a:t>
            </a:r>
            <a:r>
              <a:rPr lang="zh-CN" altLang="en-US" sz="2000">
                <a:latin typeface="微软雅黑" panose="020B0503020204020204" charset="-122"/>
                <a:ea typeface="微软雅黑" panose="020B0503020204020204" charset="-122"/>
                <a:cs typeface="微软雅黑" panose="020B0503020204020204" charset="-122"/>
              </a:rPr>
              <a:t>，事关贯彻落实党的</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理论和路线方针政策</a:t>
            </a:r>
            <a:r>
              <a:rPr lang="zh-CN" altLang="en-US" sz="2000">
                <a:latin typeface="微软雅黑" panose="020B0503020204020204" charset="-122"/>
                <a:ea typeface="微软雅黑" panose="020B0503020204020204" charset="-122"/>
                <a:cs typeface="微软雅黑" panose="020B0503020204020204" charset="-122"/>
              </a:rPr>
              <a:t>，事关顺利推进党和国家各项</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事业</a:t>
            </a:r>
            <a:r>
              <a:rPr lang="zh-CN" altLang="en-US" sz="2000">
                <a:latin typeface="微软雅黑" panose="020B0503020204020204" charset="-122"/>
                <a:ea typeface="微软雅黑" panose="020B0503020204020204" charset="-122"/>
                <a:cs typeface="微软雅黑" panose="020B0503020204020204" charset="-122"/>
              </a:rPr>
              <a:t>，事关全党全国各族人民</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凝聚力和向心力</a:t>
            </a:r>
            <a:r>
              <a:rPr lang="zh-CN" altLang="en-US" sz="2000">
                <a:latin typeface="微软雅黑" panose="020B0503020204020204" charset="-122"/>
                <a:ea typeface="微软雅黑" panose="020B0503020204020204" charset="-122"/>
                <a:cs typeface="微软雅黑" panose="020B0503020204020204" charset="-122"/>
              </a:rPr>
              <a:t>，事关党和国家</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前途命运</a:t>
            </a:r>
            <a:r>
              <a:rPr lang="zh-CN" altLang="en-US" sz="2000">
                <a:latin typeface="微软雅黑" panose="020B0503020204020204" charset="-122"/>
                <a:ea typeface="微软雅黑" panose="020B0503020204020204" charset="-122"/>
                <a:cs typeface="微软雅黑" panose="020B0503020204020204" charset="-122"/>
              </a:rPr>
              <a:t>。必须从党的工作全局出发把握党的新闻舆论工作，做到思想上高度重视、工作上精准有力。</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08355" y="1087755"/>
            <a:ext cx="708660" cy="521970"/>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1</a:t>
            </a:r>
            <a:endParaRPr lang="en-US" altLang="zh-CN" sz="2800" b="1">
              <a:solidFill>
                <a:schemeClr val="bg1"/>
              </a:solidFill>
              <a:latin typeface="微软雅黑" panose="020B0503020204020204" charset="-122"/>
              <a:ea typeface="微软雅黑" panose="020B0503020204020204" charset="-122"/>
            </a:endParaRPr>
          </a:p>
        </p:txBody>
      </p:sp>
      <p:pic>
        <p:nvPicPr>
          <p:cNvPr id="51207" name="图片 51206" descr="9259622771604126254544.png"/>
          <p:cNvPicPr>
            <a:picLocks noChangeAspect="1"/>
          </p:cNvPicPr>
          <p:nvPr/>
        </p:nvPicPr>
        <p:blipFill>
          <a:blip r:embed="rId1"/>
          <a:stretch>
            <a:fillRect/>
          </a:stretch>
        </p:blipFill>
        <p:spPr>
          <a:xfrm flipH="1">
            <a:off x="435610" y="1801813"/>
            <a:ext cx="4530725" cy="45291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207"/>
                                        </p:tgtEl>
                                        <p:attrNameLst>
                                          <p:attrName>style.visibility</p:attrName>
                                        </p:attrNameLst>
                                      </p:cBhvr>
                                      <p:to>
                                        <p:strVal val="visible"/>
                                      </p:to>
                                    </p:set>
                                    <p:animEffect transition="in" filter="fade">
                                      <p:cBhvr>
                                        <p:cTn id="7" dur="1000"/>
                                        <p:tgtEl>
                                          <p:spTgt spid="51207"/>
                                        </p:tgtEl>
                                      </p:cBhvr>
                                    </p:animEffect>
                                    <p:anim calcmode="lin" valueType="num">
                                      <p:cBhvr additive="base">
                                        <p:cTn id="8" dur="1000" fill="hold"/>
                                        <p:tgtEl>
                                          <p:spTgt spid="51207"/>
                                        </p:tgtEl>
                                        <p:attrNameLst>
                                          <p:attrName>ppt_x</p:attrName>
                                        </p:attrNameLst>
                                      </p:cBhvr>
                                      <p:tavLst>
                                        <p:tav tm="0">
                                          <p:val>
                                            <p:strVal val="#ppt_x"/>
                                          </p:val>
                                        </p:tav>
                                        <p:tav tm="100000">
                                          <p:val>
                                            <p:strVal val="#ppt_x"/>
                                          </p:val>
                                        </p:tav>
                                      </p:tavLst>
                                    </p:anim>
                                    <p:anim calcmode="lin" valueType="num">
                                      <p:cBhvr additive="base">
                                        <p:cTn id="9" dur="1000" fill="hold"/>
                                        <p:tgtEl>
                                          <p:spTgt spid="512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SLIDE_MODEL_TYPE" val="cover"/>
  <p:tag name="KSO_WM_TEMPLATE_TOPIC_ID" val="2869567"/>
  <p:tag name="KSO_WM_TEMPLATE_OUTLINE_ID" val="15"/>
  <p:tag name="KSO_WM_TEMPLATE_SCENE_ID" val="1"/>
  <p:tag name="KSO_WM_TEMPLATE_JOB_ID" val="2"/>
  <p:tag name="KSO_WM_TEMPLATE_TOPIC_DEFAULT" val="1"/>
</p:tagLst>
</file>

<file path=ppt/tags/tag63.xml><?xml version="1.0" encoding="utf-8"?>
<p:tagLst xmlns:p="http://schemas.openxmlformats.org/presentationml/2006/main">
  <p:tag name="KSO_WM_SLIDE_MODEL_TYPE" val="cover"/>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
      <a:dk1>
        <a:srgbClr val="000000"/>
      </a:dk1>
      <a:lt1>
        <a:srgbClr val="FFFFFF"/>
      </a:lt1>
      <a:dk2>
        <a:srgbClr val="44546A"/>
      </a:dk2>
      <a:lt2>
        <a:srgbClr val="E7E6E6"/>
      </a:lt2>
      <a:accent1>
        <a:srgbClr val="B70101"/>
      </a:accent1>
      <a:accent2>
        <a:srgbClr val="CF0008"/>
      </a:accent2>
      <a:accent3>
        <a:srgbClr val="FFDDC3"/>
      </a:accent3>
      <a:accent4>
        <a:srgbClr val="FFDDC3"/>
      </a:accent4>
      <a:accent5>
        <a:srgbClr val="CF0008"/>
      </a:accent5>
      <a:accent6>
        <a:srgbClr val="FFDDC3"/>
      </a:accent6>
      <a:hlink>
        <a:srgbClr val="CF0008"/>
      </a:hlink>
      <a:folHlink>
        <a:srgbClr val="CF0008"/>
      </a:folHlink>
    </a:clrScheme>
    <a:fontScheme name="自定义 14">
      <a:majorFont>
        <a:latin typeface="DINPro-Medium"/>
        <a:ea typeface="思源黑体 CN Bold"/>
        <a:cs typeface=""/>
      </a:majorFont>
      <a:minorFont>
        <a:latin typeface="DINPro-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65000"/>
            <a:alpha val="75000"/>
          </a:schemeClr>
        </a:solidFill>
        <a:ln>
          <a:noFill/>
        </a:ln>
      </a:spPr>
      <a:bodyPr anchor="ctr"/>
      <a:lstStyle>
        <a:defPPr algn="ctr">
          <a:defRPr/>
        </a:defPPr>
      </a:lstStyle>
      <a:style>
        <a:lnRef idx="1">
          <a:schemeClr val="accent1"/>
        </a:lnRef>
        <a:fillRef idx="3">
          <a:schemeClr val="accent1"/>
        </a:fillRef>
        <a:effectRef idx="2">
          <a:schemeClr val="accent1"/>
        </a:effectRef>
        <a:fontRef idx="minor">
          <a:schemeClr val="lt1"/>
        </a:fontRef>
      </a:style>
    </a:spDef>
    <a:txDef>
      <a:spPr bwMode="auto">
        <a:solidFill>
          <a:schemeClr val="accent6">
            <a:lumMod val="75000"/>
          </a:schemeClr>
        </a:solidFill>
      </a:spPr>
      <a:bodyPr vert="vert" wrap="square">
        <a:spAutoFit/>
      </a:bodyPr>
      <a:lstStyle>
        <a:defPPr algn="ctr">
          <a:defRPr sz="2400" b="1" dirty="0" smtClean="0">
            <a:solidFill>
              <a:schemeClr val="bg1">
                <a:lumMod val="95000"/>
              </a:schemeClr>
            </a:solidFill>
            <a:latin typeface="黑体" panose="02010609060101010101" charset="-122"/>
            <a:ea typeface="黑体" panose="0201060906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14170</Words>
  <Application>WPS 演示</Application>
  <PresentationFormat>宽屏</PresentationFormat>
  <Paragraphs>411</Paragraphs>
  <Slides>44</Slides>
  <Notes>52</Notes>
  <HiddenSlides>0</HiddenSlides>
  <MMClips>17</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44</vt:i4>
      </vt:variant>
    </vt:vector>
  </HeadingPairs>
  <TitlesOfParts>
    <vt:vector size="65" baseType="lpstr">
      <vt:lpstr>Arial</vt:lpstr>
      <vt:lpstr>宋体</vt:lpstr>
      <vt:lpstr>Wingdings</vt:lpstr>
      <vt:lpstr>黑体</vt:lpstr>
      <vt:lpstr>微软雅黑</vt:lpstr>
      <vt:lpstr>Calibri</vt:lpstr>
      <vt:lpstr>Wingdings</vt:lpstr>
      <vt:lpstr>Arial Unicode MS</vt:lpstr>
      <vt:lpstr>思源黑体 CN Bold</vt:lpstr>
      <vt:lpstr>Times New Roman</vt:lpstr>
      <vt:lpstr>DINPro-Light</vt:lpstr>
      <vt:lpstr>Segoe Print</vt:lpstr>
      <vt:lpstr>等线</vt:lpstr>
      <vt:lpstr>DINPro-Medium</vt:lpstr>
      <vt:lpstr>思源黑体 CN Light</vt:lpstr>
      <vt:lpstr>等线</vt:lpstr>
      <vt:lpstr>Cordia New</vt:lpstr>
      <vt:lpstr>Angsana New</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wjc</dc:creator>
  <cp:lastModifiedBy>清浅凉韵</cp:lastModifiedBy>
  <cp:revision>160</cp:revision>
  <dcterms:created xsi:type="dcterms:W3CDTF">2020-11-04T01:02:00Z</dcterms:created>
  <dcterms:modified xsi:type="dcterms:W3CDTF">2020-12-05T10:24:49Z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y fmtid="{D5CDD505-2E9C-101B-9397-08002B2CF9AE}" pid="3" name="KSORubyTemplateID">
    <vt:lpwstr>2</vt:lpwstr>
  </property>
</Properties>
</file>